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92" r:id="rId6"/>
    <p:sldId id="263" r:id="rId7"/>
    <p:sldId id="287" r:id="rId8"/>
    <p:sldId id="264" r:id="rId9"/>
    <p:sldId id="290" r:id="rId10"/>
    <p:sldId id="267" r:id="rId11"/>
    <p:sldId id="288" r:id="rId12"/>
    <p:sldId id="291" r:id="rId13"/>
    <p:sldId id="270" r:id="rId14"/>
    <p:sldId id="271" r:id="rId15"/>
    <p:sldId id="272" r:id="rId16"/>
    <p:sldId id="273" r:id="rId17"/>
    <p:sldId id="279" r:id="rId18"/>
    <p:sldId id="280" r:id="rId19"/>
    <p:sldId id="277" r:id="rId20"/>
    <p:sldId id="286" r:id="rId21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E8012-4855-79D8-A58F-F9615EB95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2C9C2-2D4A-61A8-A0EB-D6279838C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3EBB3-9F0A-A223-1568-958F1A16A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120-FDA3-4C87-98A6-6CE14533E9B9}" type="datetimeFigureOut">
              <a:rPr lang="en-IN" smtClean="0"/>
              <a:t>01-11-2023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845F9-49A3-6F8F-0F96-86029BBF3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ED0F9-8E1C-98F0-02F2-92EB392D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B569-2676-4C5C-973F-7053185E6FF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679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2E389-AF4F-D20C-6FC3-9F29C93E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BB336C-B881-8911-F7D5-A7C97B95A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AF9BC-FF93-3305-2F16-21A45CED1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120-FDA3-4C87-98A6-6CE14533E9B9}" type="datetimeFigureOut">
              <a:rPr lang="en-IN" smtClean="0"/>
              <a:t>01-11-2023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5C98B-C796-DE8D-1990-3181431A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3D8E7-950D-5A3B-257E-B466F0EFD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B569-2676-4C5C-973F-7053185E6FF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626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06F87A-03D3-1E9C-6E29-3EC476DCE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A65FB-7B4F-84C0-6869-DFC22D3BB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2BF21-7F7F-2576-D74D-A63F4171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120-FDA3-4C87-98A6-6CE14533E9B9}" type="datetimeFigureOut">
              <a:rPr lang="en-IN" smtClean="0"/>
              <a:t>01-11-2023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9356F-A6F0-B8E9-9AF2-EDB3A80D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23020-F086-9632-CDA1-0AC4BC68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B569-2676-4C5C-973F-7053185E6FF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5287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990D0-3259-AB18-F20E-5E212924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172A6-BDFD-9FCD-0648-574342A71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21166-07E9-30B8-5C1C-6FD1A99F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120-FDA3-4C87-98A6-6CE14533E9B9}" type="datetimeFigureOut">
              <a:rPr lang="en-IN" smtClean="0"/>
              <a:t>01-11-2023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826A4-E509-59C1-AFDF-B90373E78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9ABB1-338A-6223-7A40-C36BB26DB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B569-2676-4C5C-973F-7053185E6FF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38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A3552-2085-385D-5E8D-889104C1E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0F8F6-4216-104C-A67F-FECB42C3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FCF1A-0D9A-522F-8AF8-C5F6D600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120-FDA3-4C87-98A6-6CE14533E9B9}" type="datetimeFigureOut">
              <a:rPr lang="en-IN" smtClean="0"/>
              <a:t>01-11-2023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322E0-3985-EF03-40D2-73527F1C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DD45B-C13C-2AF7-7C43-9198E3CC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B569-2676-4C5C-973F-7053185E6FF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1273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6C899-29F3-CABE-46F2-2BE6DFFC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B1741-1AF5-D2E1-32B0-3AC68D813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D4940-FC32-A7BB-97B6-9EB5F7273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93BB1-EC93-2FFA-08BD-62EC75EF8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120-FDA3-4C87-98A6-6CE14533E9B9}" type="datetimeFigureOut">
              <a:rPr lang="en-IN" smtClean="0"/>
              <a:t>01-11-2023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87944-7051-D80F-D673-C5D328B2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4FE14-5DBF-428B-373B-D4F89DD6A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B569-2676-4C5C-973F-7053185E6FF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980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E734-382D-EDC5-5994-B8950471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4822D-14B1-81AA-83B5-64B9EACAB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A7790F-A7C7-E7E5-0FDA-57B30F167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7CB71-DE3A-57D4-8F10-EBF20BE59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A8C7D-C3C2-B793-BD07-FA6E656B3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0012FC-6303-BB75-3CB1-C45510863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120-FDA3-4C87-98A6-6CE14533E9B9}" type="datetimeFigureOut">
              <a:rPr lang="en-IN" smtClean="0"/>
              <a:t>01-11-2023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579F13-053E-7B55-AD78-E226199A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CFC629-A729-BEB5-90CC-59D81243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B569-2676-4C5C-973F-7053185E6FF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994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B78D-6AA4-9252-5600-40F945421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0B751D-70A9-2F8E-005B-D8D06ADAB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120-FDA3-4C87-98A6-6CE14533E9B9}" type="datetimeFigureOut">
              <a:rPr lang="en-IN" smtClean="0"/>
              <a:t>01-11-2023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CF54B-2464-DC0C-55D3-332381A6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E3ABB3-1AD7-AC4E-5488-888CDEBA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B569-2676-4C5C-973F-7053185E6FF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739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E71A2B-27F1-E03F-D124-3A6519FEF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120-FDA3-4C87-98A6-6CE14533E9B9}" type="datetimeFigureOut">
              <a:rPr lang="en-IN" smtClean="0"/>
              <a:t>01-11-2023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24D4D-E689-B964-308F-DAA0A0415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54C74-CEE9-BFD4-B21C-62F4DDA16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B569-2676-4C5C-973F-7053185E6FF1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9B20A4-2051-67E6-1D23-409AF7048E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370" t="5274" r="8188" b="6118"/>
          <a:stretch/>
        </p:blipFill>
        <p:spPr>
          <a:xfrm>
            <a:off x="11039475" y="136525"/>
            <a:ext cx="981075" cy="90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F97DB-4CBF-0009-7FB2-F1B6471E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1162B-8A1F-D158-9071-309392DAD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78DEBA-25A6-563E-4D36-5D878EC33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8902B-C61F-C780-15DA-0D79CE469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120-FDA3-4C87-98A6-6CE14533E9B9}" type="datetimeFigureOut">
              <a:rPr lang="en-IN" smtClean="0"/>
              <a:t>01-11-2023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BA08A-689B-CFAB-1D57-43A3B14D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A741B-BEEC-CE4C-CBFB-5F5F7668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B569-2676-4C5C-973F-7053185E6FF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275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446F-9E82-8BF6-4D2E-4DA9B6A1A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62635F-3A6E-2672-BF02-688D3B0AD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394BF-42A2-8F95-CF31-9954FFB70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3D6FA-1721-347F-9B6F-9A2F790F9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120-FDA3-4C87-98A6-6CE14533E9B9}" type="datetimeFigureOut">
              <a:rPr lang="en-IN" smtClean="0"/>
              <a:t>01-11-2023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0843E-CF8B-A8F2-18FC-F029DCED8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5E338-25FE-561F-3044-A29C05AC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B569-2676-4C5C-973F-7053185E6FF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77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5F8CC6-C10D-91D3-52A6-BE78E7D50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DB4A9-D12C-CA39-4453-DCB50202E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C963-AEC4-496F-4B42-7BEB7C2A9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B2120-FDA3-4C87-98A6-6CE14533E9B9}" type="datetimeFigureOut">
              <a:rPr lang="en-IN" smtClean="0"/>
              <a:t>01-11-2023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F00FE-010F-8014-E446-D5448A825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28381-E156-F162-24A5-BB7F21964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B569-2676-4C5C-973F-7053185E6FF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743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illindiadigital.gov.in/home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4.jpeg"/><Relationship Id="rId7" Type="http://schemas.openxmlformats.org/officeDocument/2006/relationships/image" Target="../media/image1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5.jpe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7.jpeg"/><Relationship Id="rId7" Type="http://schemas.openxmlformats.org/officeDocument/2006/relationships/image" Target="../media/image1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9.jpeg"/><Relationship Id="rId10" Type="http://schemas.openxmlformats.org/officeDocument/2006/relationships/image" Target="../media/image18.png"/><Relationship Id="rId4" Type="http://schemas.openxmlformats.org/officeDocument/2006/relationships/image" Target="../media/image38.jpe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1.jpeg"/><Relationship Id="rId7" Type="http://schemas.openxmlformats.org/officeDocument/2006/relationships/image" Target="../media/image1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15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14.png"/><Relationship Id="rId2" Type="http://schemas.openxmlformats.org/officeDocument/2006/relationships/image" Target="../media/image43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5" Type="http://schemas.openxmlformats.org/officeDocument/2006/relationships/image" Target="../media/image17.pn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jpeg"/><Relationship Id="rId18" Type="http://schemas.openxmlformats.org/officeDocument/2006/relationships/image" Target="../media/image70.jpg"/><Relationship Id="rId26" Type="http://schemas.openxmlformats.org/officeDocument/2006/relationships/image" Target="../media/image78.png"/><Relationship Id="rId39" Type="http://schemas.openxmlformats.org/officeDocument/2006/relationships/image" Target="../media/image91.jpeg"/><Relationship Id="rId21" Type="http://schemas.openxmlformats.org/officeDocument/2006/relationships/image" Target="../media/image73.png"/><Relationship Id="rId34" Type="http://schemas.openxmlformats.org/officeDocument/2006/relationships/image" Target="../media/image86.jpeg"/><Relationship Id="rId7" Type="http://schemas.openxmlformats.org/officeDocument/2006/relationships/image" Target="../media/image59.pn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5" Type="http://schemas.openxmlformats.org/officeDocument/2006/relationships/image" Target="../media/image77.png"/><Relationship Id="rId33" Type="http://schemas.openxmlformats.org/officeDocument/2006/relationships/image" Target="../media/image85.svg"/><Relationship Id="rId38" Type="http://schemas.openxmlformats.org/officeDocument/2006/relationships/image" Target="../media/image90.png"/><Relationship Id="rId2" Type="http://schemas.openxmlformats.org/officeDocument/2006/relationships/image" Target="../media/image54.png"/><Relationship Id="rId16" Type="http://schemas.openxmlformats.org/officeDocument/2006/relationships/image" Target="../media/image68.jpeg"/><Relationship Id="rId20" Type="http://schemas.openxmlformats.org/officeDocument/2006/relationships/image" Target="../media/image72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37" Type="http://schemas.openxmlformats.org/officeDocument/2006/relationships/image" Target="../media/image89.jpeg"/><Relationship Id="rId40" Type="http://schemas.openxmlformats.org/officeDocument/2006/relationships/image" Target="../media/image92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jpeg"/><Relationship Id="rId28" Type="http://schemas.openxmlformats.org/officeDocument/2006/relationships/image" Target="../media/image80.png"/><Relationship Id="rId36" Type="http://schemas.openxmlformats.org/officeDocument/2006/relationships/image" Target="../media/image88.png"/><Relationship Id="rId10" Type="http://schemas.openxmlformats.org/officeDocument/2006/relationships/image" Target="../media/image62.jpeg"/><Relationship Id="rId19" Type="http://schemas.openxmlformats.org/officeDocument/2006/relationships/image" Target="../media/image71.png"/><Relationship Id="rId31" Type="http://schemas.openxmlformats.org/officeDocument/2006/relationships/image" Target="../media/image83.jpeg"/><Relationship Id="rId4" Type="http://schemas.openxmlformats.org/officeDocument/2006/relationships/image" Target="../media/image56.png"/><Relationship Id="rId9" Type="http://schemas.openxmlformats.org/officeDocument/2006/relationships/image" Target="../media/image61.jpe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jpeg"/><Relationship Id="rId30" Type="http://schemas.openxmlformats.org/officeDocument/2006/relationships/image" Target="../media/image82.png"/><Relationship Id="rId35" Type="http://schemas.openxmlformats.org/officeDocument/2006/relationships/image" Target="../media/image87.png"/><Relationship Id="rId8" Type="http://schemas.openxmlformats.org/officeDocument/2006/relationships/image" Target="../media/image60.png"/><Relationship Id="rId3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999F897-DCCA-3AC7-3255-EA1504E1AFD2}"/>
              </a:ext>
            </a:extLst>
          </p:cNvPr>
          <p:cNvGrpSpPr/>
          <p:nvPr/>
        </p:nvGrpSpPr>
        <p:grpSpPr>
          <a:xfrm>
            <a:off x="8773059" y="1412165"/>
            <a:ext cx="3239996" cy="5305810"/>
            <a:chOff x="8773059" y="1412165"/>
            <a:chExt cx="3239996" cy="5305810"/>
          </a:xfrm>
        </p:grpSpPr>
        <p:pic>
          <p:nvPicPr>
            <p:cNvPr id="3" name="bg object 21">
              <a:extLst>
                <a:ext uri="{FF2B5EF4-FFF2-40B4-BE49-F238E27FC236}">
                  <a16:creationId xmlns:a16="http://schemas.microsoft.com/office/drawing/2014/main" id="{A427FA90-39FC-D8B8-79D8-0F00DCF57555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01141">
              <a:off x="9995025" y="1412165"/>
              <a:ext cx="1420738" cy="1652776"/>
            </a:xfrm>
            <a:prstGeom prst="rect">
              <a:avLst/>
            </a:prstGeom>
          </p:spPr>
        </p:pic>
        <p:pic>
          <p:nvPicPr>
            <p:cNvPr id="4" name="bg object 18">
              <a:extLst>
                <a:ext uri="{FF2B5EF4-FFF2-40B4-BE49-F238E27FC236}">
                  <a16:creationId xmlns:a16="http://schemas.microsoft.com/office/drawing/2014/main" id="{69B667AF-B4B1-9D80-1F27-8EB0D3614A98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01141">
              <a:off x="10935703" y="3351955"/>
              <a:ext cx="1077352" cy="1380341"/>
            </a:xfrm>
            <a:prstGeom prst="rect">
              <a:avLst/>
            </a:prstGeom>
          </p:spPr>
        </p:pic>
        <p:pic>
          <p:nvPicPr>
            <p:cNvPr id="5" name="bg object 17">
              <a:extLst>
                <a:ext uri="{FF2B5EF4-FFF2-40B4-BE49-F238E27FC236}">
                  <a16:creationId xmlns:a16="http://schemas.microsoft.com/office/drawing/2014/main" id="{13041140-07D4-707A-3174-15323689C0D5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01141">
              <a:off x="9052063" y="3428631"/>
              <a:ext cx="826052" cy="991340"/>
            </a:xfrm>
            <a:prstGeom prst="rect">
              <a:avLst/>
            </a:prstGeom>
          </p:spPr>
        </p:pic>
        <p:pic>
          <p:nvPicPr>
            <p:cNvPr id="6" name="bg object 19">
              <a:extLst>
                <a:ext uri="{FF2B5EF4-FFF2-40B4-BE49-F238E27FC236}">
                  <a16:creationId xmlns:a16="http://schemas.microsoft.com/office/drawing/2014/main" id="{BB170EFB-E987-A1CA-9DD4-FF9EE7AFF47A}"/>
                </a:ext>
              </a:extLst>
            </p:cNvPr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01141">
              <a:off x="8773059" y="5537421"/>
              <a:ext cx="991071" cy="1180554"/>
            </a:xfrm>
            <a:prstGeom prst="rect">
              <a:avLst/>
            </a:prstGeom>
          </p:spPr>
        </p:pic>
        <p:pic>
          <p:nvPicPr>
            <p:cNvPr id="7" name="bg object 20">
              <a:extLst>
                <a:ext uri="{FF2B5EF4-FFF2-40B4-BE49-F238E27FC236}">
                  <a16:creationId xmlns:a16="http://schemas.microsoft.com/office/drawing/2014/main" id="{61D06116-E977-B7BE-0C89-8771D1CD1E36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01141">
              <a:off x="10438966" y="4825158"/>
              <a:ext cx="991072" cy="1273555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6F8366C-DE36-476A-EFE0-68204EAD9285}"/>
              </a:ext>
            </a:extLst>
          </p:cNvPr>
          <p:cNvSpPr/>
          <p:nvPr/>
        </p:nvSpPr>
        <p:spPr>
          <a:xfrm>
            <a:off x="390032" y="4100211"/>
            <a:ext cx="8754355" cy="1729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9900"/>
                </a:solidFill>
                <a:latin typeface="Georgia Pro" panose="020B0604020202020204" pitchFamily="18" charset="0"/>
              </a:rPr>
              <a:t>IndiaSkills Competitions 2023</a:t>
            </a:r>
          </a:p>
          <a:p>
            <a:pPr algn="ctr"/>
            <a:r>
              <a:rPr lang="en-GB" sz="4400" b="1" dirty="0">
                <a:solidFill>
                  <a:srgbClr val="009900"/>
                </a:solidFill>
                <a:latin typeface="Georgia Pro" panose="020B0604020202020204" pitchFamily="18" charset="0"/>
              </a:rPr>
              <a:t>&amp;</a:t>
            </a:r>
          </a:p>
          <a:p>
            <a:pPr algn="ctr"/>
            <a:r>
              <a:rPr lang="en-GB" sz="4400" b="1" dirty="0">
                <a:solidFill>
                  <a:srgbClr val="009900"/>
                </a:solidFill>
                <a:latin typeface="Georgia Pro" panose="020B0604020202020204" pitchFamily="18" charset="0"/>
              </a:rPr>
              <a:t>WorldSkills Competition 2024</a:t>
            </a:r>
          </a:p>
          <a:p>
            <a:pPr algn="ctr"/>
            <a:endParaRPr lang="en-IN" sz="4400" b="1" dirty="0">
              <a:solidFill>
                <a:srgbClr val="009900"/>
              </a:solidFill>
              <a:latin typeface="Georgia Pro" panose="020B0604020202020204" pitchFamily="18" charset="0"/>
            </a:endParaRPr>
          </a:p>
        </p:txBody>
      </p:sp>
      <p:pic>
        <p:nvPicPr>
          <p:cNvPr id="13" name="Picture 12" descr="A picture containing graphics, logo, font, graphic design&#10;&#10;Description automatically generated">
            <a:extLst>
              <a:ext uri="{FF2B5EF4-FFF2-40B4-BE49-F238E27FC236}">
                <a16:creationId xmlns:a16="http://schemas.microsoft.com/office/drawing/2014/main" id="{FA7D02BB-8B59-F02C-57C8-F25C31B6CF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210" y="242435"/>
            <a:ext cx="2431885" cy="273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80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46649E2-3DE1-EDF8-5431-1EDEAA3997DA}"/>
              </a:ext>
            </a:extLst>
          </p:cNvPr>
          <p:cNvSpPr txBox="1">
            <a:spLocks/>
          </p:cNvSpPr>
          <p:nvPr/>
        </p:nvSpPr>
        <p:spPr>
          <a:xfrm>
            <a:off x="92467" y="79210"/>
            <a:ext cx="939058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105"/>
              </a:spcBef>
            </a:pPr>
            <a:r>
              <a:rPr lang="en-IN" sz="3200" b="1" dirty="0">
                <a:solidFill>
                  <a:schemeClr val="tx2"/>
                </a:solidFill>
                <a:latin typeface="Georgia Pro" panose="020B0604020202020204" pitchFamily="18" charset="0"/>
                <a:ea typeface="+mn-ea"/>
                <a:cs typeface="+mn-cs"/>
              </a:rPr>
              <a:t>50+ Areas of Skill Competition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9E3466-6777-2ACE-1A05-E479DE7C55F4}"/>
              </a:ext>
            </a:extLst>
          </p:cNvPr>
          <p:cNvCxnSpPr>
            <a:cxnSpLocks/>
          </p:cNvCxnSpPr>
          <p:nvPr/>
        </p:nvCxnSpPr>
        <p:spPr>
          <a:xfrm>
            <a:off x="193985" y="695523"/>
            <a:ext cx="61759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192CD42-7F21-EBB8-AC3F-5D9EEDD09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722671"/>
              </p:ext>
            </p:extLst>
          </p:nvPr>
        </p:nvGraphicFramePr>
        <p:xfrm>
          <a:off x="1178825" y="1154211"/>
          <a:ext cx="9054236" cy="5141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075">
                  <a:extLst>
                    <a:ext uri="{9D8B030D-6E8A-4147-A177-3AD203B41FA5}">
                      <a16:colId xmlns:a16="http://schemas.microsoft.com/office/drawing/2014/main" val="3769860849"/>
                    </a:ext>
                  </a:extLst>
                </a:gridCol>
                <a:gridCol w="1840058">
                  <a:extLst>
                    <a:ext uri="{9D8B030D-6E8A-4147-A177-3AD203B41FA5}">
                      <a16:colId xmlns:a16="http://schemas.microsoft.com/office/drawing/2014/main" val="3900445229"/>
                    </a:ext>
                  </a:extLst>
                </a:gridCol>
                <a:gridCol w="3122521">
                  <a:extLst>
                    <a:ext uri="{9D8B030D-6E8A-4147-A177-3AD203B41FA5}">
                      <a16:colId xmlns:a16="http://schemas.microsoft.com/office/drawing/2014/main" val="286043966"/>
                    </a:ext>
                  </a:extLst>
                </a:gridCol>
                <a:gridCol w="1059427">
                  <a:extLst>
                    <a:ext uri="{9D8B030D-6E8A-4147-A177-3AD203B41FA5}">
                      <a16:colId xmlns:a16="http://schemas.microsoft.com/office/drawing/2014/main" val="1114597386"/>
                    </a:ext>
                  </a:extLst>
                </a:gridCol>
                <a:gridCol w="2586155">
                  <a:extLst>
                    <a:ext uri="{9D8B030D-6E8A-4147-A177-3AD203B41FA5}">
                      <a16:colId xmlns:a16="http://schemas.microsoft.com/office/drawing/2014/main" val="2651890588"/>
                    </a:ext>
                  </a:extLst>
                </a:gridCol>
              </a:tblGrid>
              <a:tr h="402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Sl.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Sector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Skill name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No. of Competitors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Eligibility for WSC 2024 </a:t>
                      </a:r>
                    </a:p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(Born on or after)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669074"/>
                  </a:ext>
                </a:extLst>
              </a:tr>
              <a:tr h="215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Information and Communication Technology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Information Network Cabling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1st January 1999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863687"/>
                  </a:ext>
                </a:extLst>
              </a:tr>
              <a:tr h="215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IT Software Solutions for Business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192238"/>
                  </a:ext>
                </a:extLst>
              </a:tr>
              <a:tr h="215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Web Technologies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835644"/>
                  </a:ext>
                </a:extLst>
              </a:tr>
              <a:tr h="215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Cloud Computing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1st January 1999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751715"/>
                  </a:ext>
                </a:extLst>
              </a:tr>
              <a:tr h="215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Cyber Security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1st January 1999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479881"/>
                  </a:ext>
                </a:extLst>
              </a:tr>
              <a:tr h="215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Mobile Applications Development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773339"/>
                  </a:ext>
                </a:extLst>
              </a:tr>
              <a:tr h="215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Manufacturing and Engineering Technology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Mechatronics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1st January 1999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860660"/>
                  </a:ext>
                </a:extLst>
              </a:tr>
              <a:tr h="215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Mechanical Engineering CAD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1st January 2002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391128"/>
                  </a:ext>
                </a:extLst>
              </a:tr>
              <a:tr h="215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CNC Turning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1st January 2002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019670"/>
                  </a:ext>
                </a:extLst>
              </a:tr>
              <a:tr h="215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CNC Milling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1st January 2002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307823"/>
                  </a:ext>
                </a:extLst>
              </a:tr>
              <a:tr h="215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Welding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1st January 2002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041952"/>
                  </a:ext>
                </a:extLst>
              </a:tr>
              <a:tr h="215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Electronics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1st January 2002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025024"/>
                  </a:ext>
                </a:extLst>
              </a:tr>
              <a:tr h="215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Industrial Control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1st January 2002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886323"/>
                  </a:ext>
                </a:extLst>
              </a:tr>
              <a:tr h="215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Autonomous Mobile Robotics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1st January 2002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657386"/>
                  </a:ext>
                </a:extLst>
              </a:tr>
              <a:tr h="215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33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Chemical Laboratory Technology*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1st January 2002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139646"/>
                  </a:ext>
                </a:extLst>
              </a:tr>
              <a:tr h="215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Water Technology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1st January 1999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74915"/>
                  </a:ext>
                </a:extLst>
              </a:tr>
              <a:tr h="215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35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Industrial Design Technology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1st January 1999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07112"/>
                  </a:ext>
                </a:extLst>
              </a:tr>
              <a:tr h="215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36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Renewable Energy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1st January 2002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600766"/>
                  </a:ext>
                </a:extLst>
              </a:tr>
              <a:tr h="215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37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Robot Systems Integration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1st January 1999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600354"/>
                  </a:ext>
                </a:extLst>
              </a:tr>
              <a:tr h="215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38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Industry 4.0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1st January 1999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938413"/>
                  </a:ext>
                </a:extLst>
              </a:tr>
              <a:tr h="215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39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Manufacturing Team Challenge*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1st January 1999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165818"/>
                  </a:ext>
                </a:extLst>
              </a:tr>
              <a:tr h="215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40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Additive Manufacturing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 1st January 1999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392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24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F93A616-4D38-C8A4-5775-D6C05B37ED3D}"/>
              </a:ext>
            </a:extLst>
          </p:cNvPr>
          <p:cNvSpPr txBox="1">
            <a:spLocks/>
          </p:cNvSpPr>
          <p:nvPr/>
        </p:nvSpPr>
        <p:spPr>
          <a:xfrm>
            <a:off x="92467" y="79210"/>
            <a:ext cx="939058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105"/>
              </a:spcBef>
            </a:pPr>
            <a:r>
              <a:rPr lang="en-IN" sz="3200" b="1" dirty="0">
                <a:solidFill>
                  <a:schemeClr val="tx2"/>
                </a:solidFill>
                <a:latin typeface="Georgia Pro" panose="020B0604020202020204" pitchFamily="18" charset="0"/>
                <a:ea typeface="+mn-ea"/>
                <a:cs typeface="+mn-cs"/>
              </a:rPr>
              <a:t>50+ Areas of Skill Competition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9C802D-B695-A91E-9397-07A1E3C8355B}"/>
              </a:ext>
            </a:extLst>
          </p:cNvPr>
          <p:cNvCxnSpPr>
            <a:cxnSpLocks/>
          </p:cNvCxnSpPr>
          <p:nvPr/>
        </p:nvCxnSpPr>
        <p:spPr>
          <a:xfrm>
            <a:off x="193985" y="695523"/>
            <a:ext cx="61759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7A23FA-8589-EFB4-70DA-6085086F1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232774"/>
              </p:ext>
            </p:extLst>
          </p:nvPr>
        </p:nvGraphicFramePr>
        <p:xfrm>
          <a:off x="1152839" y="1101805"/>
          <a:ext cx="9182963" cy="5329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135">
                  <a:extLst>
                    <a:ext uri="{9D8B030D-6E8A-4147-A177-3AD203B41FA5}">
                      <a16:colId xmlns:a16="http://schemas.microsoft.com/office/drawing/2014/main" val="2463058987"/>
                    </a:ext>
                  </a:extLst>
                </a:gridCol>
                <a:gridCol w="1840311">
                  <a:extLst>
                    <a:ext uri="{9D8B030D-6E8A-4147-A177-3AD203B41FA5}">
                      <a16:colId xmlns:a16="http://schemas.microsoft.com/office/drawing/2014/main" val="2248691930"/>
                    </a:ext>
                  </a:extLst>
                </a:gridCol>
                <a:gridCol w="3122952">
                  <a:extLst>
                    <a:ext uri="{9D8B030D-6E8A-4147-A177-3AD203B41FA5}">
                      <a16:colId xmlns:a16="http://schemas.microsoft.com/office/drawing/2014/main" val="3039885711"/>
                    </a:ext>
                  </a:extLst>
                </a:gridCol>
                <a:gridCol w="1059572">
                  <a:extLst>
                    <a:ext uri="{9D8B030D-6E8A-4147-A177-3AD203B41FA5}">
                      <a16:colId xmlns:a16="http://schemas.microsoft.com/office/drawing/2014/main" val="1617221825"/>
                    </a:ext>
                  </a:extLst>
                </a:gridCol>
                <a:gridCol w="2713993">
                  <a:extLst>
                    <a:ext uri="{9D8B030D-6E8A-4147-A177-3AD203B41FA5}">
                      <a16:colId xmlns:a16="http://schemas.microsoft.com/office/drawing/2014/main" val="1055465641"/>
                    </a:ext>
                  </a:extLst>
                </a:gridCol>
              </a:tblGrid>
              <a:tr h="419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Sl.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Sector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Skill name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No. of Competitors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Eligibility for WSC 2024 </a:t>
                      </a:r>
                    </a:p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(Born on or after)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605189"/>
                  </a:ext>
                </a:extLst>
              </a:tr>
              <a:tr h="233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41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Social and Personal Services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Hairdressing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1st January 2002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406425"/>
                  </a:ext>
                </a:extLst>
              </a:tr>
              <a:tr h="233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42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Beauty Therapy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454626"/>
                  </a:ext>
                </a:extLst>
              </a:tr>
              <a:tr h="233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43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Pâtisserie and Confectionery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275122"/>
                  </a:ext>
                </a:extLst>
              </a:tr>
              <a:tr h="233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44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Cooking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163110"/>
                  </a:ext>
                </a:extLst>
              </a:tr>
              <a:tr h="233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45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Restaurant Service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560509"/>
                  </a:ext>
                </a:extLst>
              </a:tr>
              <a:tr h="233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46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Health and Social Care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700577"/>
                  </a:ext>
                </a:extLst>
              </a:tr>
              <a:tr h="233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47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Bakery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924306"/>
                  </a:ext>
                </a:extLst>
              </a:tr>
              <a:tr h="233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48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Hotel Reception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435534"/>
                  </a:ext>
                </a:extLst>
              </a:tr>
              <a:tr h="233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49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Transportation and Logistics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Autobody Repair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881697"/>
                  </a:ext>
                </a:extLst>
              </a:tr>
              <a:tr h="233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50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Automobile Technology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339991"/>
                  </a:ext>
                </a:extLst>
              </a:tr>
              <a:tr h="233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51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Car Painting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680696"/>
                  </a:ext>
                </a:extLst>
              </a:tr>
              <a:tr h="233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52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Logistics &amp; Freight Forwarding*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207307"/>
                  </a:ext>
                </a:extLst>
              </a:tr>
              <a:tr h="233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53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Special/Exhibition Skills</a:t>
                      </a:r>
                      <a:r>
                        <a:rPr lang="en-US" sz="1300" b="1" u="none" strike="noStrike" baseline="30000" dirty="0">
                          <a:effectLst/>
                        </a:rPr>
                        <a:t>#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Shoe Making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1st January 1999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793023"/>
                  </a:ext>
                </a:extLst>
              </a:tr>
              <a:tr h="233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54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Garment &amp; leather accessories making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1999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621653"/>
                  </a:ext>
                </a:extLst>
              </a:tr>
              <a:tr h="233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55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Textile Design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1999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24036"/>
                  </a:ext>
                </a:extLst>
              </a:tr>
              <a:tr h="233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Textile Weaving - Handloom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1st January 1999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25867"/>
                  </a:ext>
                </a:extLst>
              </a:tr>
              <a:tr h="233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57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Yoga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1999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656159"/>
                  </a:ext>
                </a:extLst>
              </a:tr>
              <a:tr h="233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58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Costume Design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1999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242417"/>
                  </a:ext>
                </a:extLst>
              </a:tr>
              <a:tr h="233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59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Prosthetic &amp; Makeup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1999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520093"/>
                  </a:ext>
                </a:extLst>
              </a:tr>
              <a:tr h="233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AR/VR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1999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16491"/>
                  </a:ext>
                </a:extLst>
              </a:tr>
              <a:tr h="233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61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Drone Film Making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1999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167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472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F93A616-4D38-C8A4-5775-D6C05B37ED3D}"/>
              </a:ext>
            </a:extLst>
          </p:cNvPr>
          <p:cNvSpPr txBox="1">
            <a:spLocks/>
          </p:cNvSpPr>
          <p:nvPr/>
        </p:nvSpPr>
        <p:spPr>
          <a:xfrm>
            <a:off x="92467" y="110032"/>
            <a:ext cx="1018169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105"/>
              </a:spcBef>
            </a:pPr>
            <a:r>
              <a:rPr lang="en-IN" sz="3200" b="1" dirty="0">
                <a:solidFill>
                  <a:schemeClr val="tx2"/>
                </a:solidFill>
                <a:latin typeface="Georgia Pro" panose="020B0604020202020204" pitchFamily="18" charset="0"/>
                <a:ea typeface="+mn-ea"/>
                <a:cs typeface="+mn-cs"/>
              </a:rPr>
              <a:t>Registration for IndiaSkills Competition 2023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9C802D-B695-A91E-9397-07A1E3C8355B}"/>
              </a:ext>
            </a:extLst>
          </p:cNvPr>
          <p:cNvCxnSpPr>
            <a:cxnSpLocks/>
          </p:cNvCxnSpPr>
          <p:nvPr/>
        </p:nvCxnSpPr>
        <p:spPr>
          <a:xfrm>
            <a:off x="92467" y="705797"/>
            <a:ext cx="970907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BEC83FA-5E92-8EE6-26EE-5CEAA53CB473}"/>
              </a:ext>
            </a:extLst>
          </p:cNvPr>
          <p:cNvSpPr/>
          <p:nvPr/>
        </p:nvSpPr>
        <p:spPr>
          <a:xfrm>
            <a:off x="306512" y="1119883"/>
            <a:ext cx="11323833" cy="3996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5">
                    <a:lumMod val="50000"/>
                  </a:schemeClr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</a:rPr>
              <a:t>On 17</a:t>
            </a:r>
            <a:r>
              <a:rPr lang="en-IN" sz="2000" baseline="30000" dirty="0">
                <a:solidFill>
                  <a:schemeClr val="accent5">
                    <a:lumMod val="50000"/>
                  </a:schemeClr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</a:rPr>
              <a:t>th</a:t>
            </a:r>
            <a:r>
              <a:rPr lang="en-IN" sz="2000" dirty="0">
                <a:solidFill>
                  <a:schemeClr val="accent5">
                    <a:lumMod val="50000"/>
                  </a:schemeClr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</a:rPr>
              <a:t> October 2023, Shri. Dharmendra Pradhan Honourable Minister of Education, Skill Development and Entrepreneurship has launched IndiaSkills Competition 2023.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5">
                    <a:lumMod val="50000"/>
                  </a:schemeClr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</a:rPr>
              <a:t>Registrations are open at Skill India Digital : </a:t>
            </a:r>
            <a:r>
              <a:rPr lang="en-IN" sz="2000" u="sng" dirty="0">
                <a:solidFill>
                  <a:schemeClr val="accent1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https://www.skillindiadigital.gov.in/home</a:t>
            </a:r>
            <a:r>
              <a:rPr lang="en-IN" sz="2000" dirty="0">
                <a:solidFill>
                  <a:schemeClr val="accent1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5">
                    <a:lumMod val="50000"/>
                  </a:schemeClr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</a:rPr>
              <a:t>As of now registrations will be done only on web browser not on the app.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accent5">
                    <a:lumMod val="50000"/>
                  </a:schemeClr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</a:rPr>
              <a:t>Attached is the user guideline for the registration process.</a:t>
            </a:r>
          </a:p>
          <a:p>
            <a:pPr algn="just"/>
            <a:endParaRPr lang="en-IN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44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CC13DE-9E84-A7BD-FEFF-341EAECE517B}"/>
              </a:ext>
            </a:extLst>
          </p:cNvPr>
          <p:cNvSpPr/>
          <p:nvPr/>
        </p:nvSpPr>
        <p:spPr>
          <a:xfrm>
            <a:off x="0" y="2352782"/>
            <a:ext cx="12192000" cy="45052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bg object 18">
            <a:extLst>
              <a:ext uri="{FF2B5EF4-FFF2-40B4-BE49-F238E27FC236}">
                <a16:creationId xmlns:a16="http://schemas.microsoft.com/office/drawing/2014/main" id="{A80B4057-4079-AF8C-872E-1D88E5ADAC3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4519" y="5670409"/>
            <a:ext cx="806196" cy="923544"/>
          </a:xfrm>
          <a:prstGeom prst="rect">
            <a:avLst/>
          </a:prstGeom>
        </p:spPr>
      </p:pic>
      <p:pic>
        <p:nvPicPr>
          <p:cNvPr id="14" name="bg object 19">
            <a:extLst>
              <a:ext uri="{FF2B5EF4-FFF2-40B4-BE49-F238E27FC236}">
                <a16:creationId xmlns:a16="http://schemas.microsoft.com/office/drawing/2014/main" id="{60DF688C-8096-F04A-624B-DF4C3827130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888" y="3986389"/>
            <a:ext cx="1360614" cy="1458455"/>
          </a:xfrm>
          <a:prstGeom prst="rect">
            <a:avLst/>
          </a:prstGeom>
        </p:spPr>
      </p:pic>
      <p:pic>
        <p:nvPicPr>
          <p:cNvPr id="15" name="bg object 20">
            <a:extLst>
              <a:ext uri="{FF2B5EF4-FFF2-40B4-BE49-F238E27FC236}">
                <a16:creationId xmlns:a16="http://schemas.microsoft.com/office/drawing/2014/main" id="{D37DFE8E-D3BF-65B0-B42E-C1CA64963047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484" y="2186783"/>
            <a:ext cx="1778304" cy="1924862"/>
          </a:xfrm>
          <a:prstGeom prst="rect">
            <a:avLst/>
          </a:prstGeom>
        </p:spPr>
      </p:pic>
      <p:pic>
        <p:nvPicPr>
          <p:cNvPr id="16" name="bg object 21">
            <a:extLst>
              <a:ext uri="{FF2B5EF4-FFF2-40B4-BE49-F238E27FC236}">
                <a16:creationId xmlns:a16="http://schemas.microsoft.com/office/drawing/2014/main" id="{894FF000-7DCA-59D8-6B92-0451713F067C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362" y="10274"/>
            <a:ext cx="3124060" cy="3007207"/>
          </a:xfrm>
          <a:prstGeom prst="rect">
            <a:avLst/>
          </a:prstGeom>
        </p:spPr>
      </p:pic>
      <p:pic>
        <p:nvPicPr>
          <p:cNvPr id="17" name="bg object 23">
            <a:extLst>
              <a:ext uri="{FF2B5EF4-FFF2-40B4-BE49-F238E27FC236}">
                <a16:creationId xmlns:a16="http://schemas.microsoft.com/office/drawing/2014/main" id="{FC8FC922-9AED-E8E1-0E18-373CA63ED4B0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980" y="0"/>
            <a:ext cx="3362871" cy="288142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BD66EF-D203-1EEE-89C5-43097A7E1273}"/>
              </a:ext>
            </a:extLst>
          </p:cNvPr>
          <p:cNvSpPr/>
          <p:nvPr/>
        </p:nvSpPr>
        <p:spPr>
          <a:xfrm>
            <a:off x="317970" y="3158724"/>
            <a:ext cx="8412823" cy="1729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eorgia Pro" panose="020B0604020202020204" pitchFamily="18" charset="0"/>
              </a:rPr>
              <a:t>Highlights of National Skill Competition 2021</a:t>
            </a:r>
            <a:endParaRPr lang="en-IN" sz="4400" b="1" dirty="0">
              <a:solidFill>
                <a:schemeClr val="accent1">
                  <a:lumMod val="20000"/>
                  <a:lumOff val="80000"/>
                </a:schemeClr>
              </a:solidFill>
              <a:latin typeface="Georgia Pro" panose="020B06040202020202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543800-90FA-9749-1FB0-7635DB9DD99F}"/>
              </a:ext>
            </a:extLst>
          </p:cNvPr>
          <p:cNvCxnSpPr/>
          <p:nvPr/>
        </p:nvCxnSpPr>
        <p:spPr>
          <a:xfrm>
            <a:off x="393498" y="4715616"/>
            <a:ext cx="8337295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BA5F36A-1EF3-8D60-1B80-A032669B226F}"/>
              </a:ext>
            </a:extLst>
          </p:cNvPr>
          <p:cNvSpPr/>
          <p:nvPr/>
        </p:nvSpPr>
        <p:spPr>
          <a:xfrm>
            <a:off x="460952" y="4564153"/>
            <a:ext cx="8126858" cy="1284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eorgia Pro" panose="020B0604020202020204" pitchFamily="18" charset="0"/>
              </a:rPr>
              <a:t>IndiaSkills 2021</a:t>
            </a:r>
            <a:endParaRPr lang="en-IN" sz="3600" b="1" dirty="0">
              <a:solidFill>
                <a:schemeClr val="accent1">
                  <a:lumMod val="20000"/>
                  <a:lumOff val="80000"/>
                </a:schemeClr>
              </a:solidFill>
              <a:latin typeface="Georgia Pro" panose="020B0604020202020204" pitchFamily="18" charset="0"/>
            </a:endParaRPr>
          </a:p>
          <a:p>
            <a:pPr algn="ctr"/>
            <a:endParaRPr lang="en-I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863555-6468-4D44-D3FE-991320A64289}"/>
              </a:ext>
            </a:extLst>
          </p:cNvPr>
          <p:cNvSpPr/>
          <p:nvPr/>
        </p:nvSpPr>
        <p:spPr>
          <a:xfrm>
            <a:off x="554804" y="169740"/>
            <a:ext cx="2157574" cy="2041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dirty="0">
                <a:solidFill>
                  <a:srgbClr val="00B050"/>
                </a:solidFill>
              </a:rPr>
              <a:t>2</a:t>
            </a:r>
            <a:endParaRPr lang="en-IN" sz="1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68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B224A73-55AE-64DE-E6F5-82485EFB1D7D}"/>
              </a:ext>
            </a:extLst>
          </p:cNvPr>
          <p:cNvSpPr txBox="1">
            <a:spLocks/>
          </p:cNvSpPr>
          <p:nvPr/>
        </p:nvSpPr>
        <p:spPr>
          <a:xfrm>
            <a:off x="195208" y="346339"/>
            <a:ext cx="9462499" cy="113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105"/>
              </a:spcBef>
            </a:pPr>
            <a:r>
              <a:rPr lang="en-IN" sz="3600" b="1" dirty="0">
                <a:solidFill>
                  <a:schemeClr val="tx2"/>
                </a:solidFill>
                <a:latin typeface="Georgia Pro" panose="020B0604020202020204" pitchFamily="18" charset="0"/>
                <a:ea typeface="+mn-ea"/>
                <a:cs typeface="+mn-cs"/>
              </a:rPr>
              <a:t>National Skill Competition</a:t>
            </a:r>
          </a:p>
          <a:p>
            <a:pPr algn="just">
              <a:lnSpc>
                <a:spcPct val="100000"/>
              </a:lnSpc>
              <a:spcBef>
                <a:spcPts val="105"/>
              </a:spcBef>
            </a:pPr>
            <a:r>
              <a:rPr lang="en-IN" sz="3600" b="1" dirty="0">
                <a:solidFill>
                  <a:schemeClr val="tx2"/>
                </a:solidFill>
                <a:latin typeface="Georgia Pro" panose="020B0604020202020204" pitchFamily="18" charset="0"/>
                <a:ea typeface="+mn-ea"/>
                <a:cs typeface="+mn-cs"/>
              </a:rPr>
              <a:t>IndiaSkills 2021- Opening Ceremony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9493AB-C353-079F-28E8-C705E3A0816B}"/>
              </a:ext>
            </a:extLst>
          </p:cNvPr>
          <p:cNvCxnSpPr>
            <a:cxnSpLocks/>
            <a:stCxn id="2" idx="1"/>
          </p:cNvCxnSpPr>
          <p:nvPr/>
        </p:nvCxnSpPr>
        <p:spPr>
          <a:xfrm>
            <a:off x="195208" y="913482"/>
            <a:ext cx="86611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6">
            <a:extLst>
              <a:ext uri="{FF2B5EF4-FFF2-40B4-BE49-F238E27FC236}">
                <a16:creationId xmlns:a16="http://schemas.microsoft.com/office/drawing/2014/main" id="{7C1E780E-AD95-2882-9CA2-EA94B10A6C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561E9ED9-E582-960D-22C4-0E055DF71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426" y="1577444"/>
            <a:ext cx="5291249" cy="52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D30C996-52FD-3859-C71A-2A26C2D78C71}"/>
              </a:ext>
            </a:extLst>
          </p:cNvPr>
          <p:cNvGrpSpPr/>
          <p:nvPr/>
        </p:nvGrpSpPr>
        <p:grpSpPr>
          <a:xfrm>
            <a:off x="5522415" y="1628813"/>
            <a:ext cx="4734834" cy="5121308"/>
            <a:chOff x="273979" y="1628813"/>
            <a:chExt cx="4734834" cy="5121308"/>
          </a:xfrm>
        </p:grpSpPr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1ACFE79D-07AD-F37E-3E1C-A45D087A05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3979" y="1628813"/>
              <a:ext cx="4734834" cy="2274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CF72E8-ECFF-0AEF-287F-062A8D79E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4525" y="4038600"/>
              <a:ext cx="4693739" cy="2711521"/>
            </a:xfrm>
            <a:prstGeom prst="rect">
              <a:avLst/>
            </a:prstGeom>
          </p:spPr>
        </p:pic>
      </p:grpSp>
      <p:pic>
        <p:nvPicPr>
          <p:cNvPr id="11" name="bg object 17">
            <a:extLst>
              <a:ext uri="{FF2B5EF4-FFF2-40B4-BE49-F238E27FC236}">
                <a16:creationId xmlns:a16="http://schemas.microsoft.com/office/drawing/2014/main" id="{AA2AEE51-61EA-C2BF-A362-75DA3CA268A6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926" y="6167628"/>
            <a:ext cx="406174" cy="469392"/>
          </a:xfrm>
          <a:prstGeom prst="rect">
            <a:avLst/>
          </a:prstGeom>
        </p:spPr>
      </p:pic>
      <p:pic>
        <p:nvPicPr>
          <p:cNvPr id="12" name="bg object 18">
            <a:extLst>
              <a:ext uri="{FF2B5EF4-FFF2-40B4-BE49-F238E27FC236}">
                <a16:creationId xmlns:a16="http://schemas.microsoft.com/office/drawing/2014/main" id="{EC424339-8919-8EC1-B5A4-96434C891434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9909" y="3915840"/>
            <a:ext cx="487879" cy="565240"/>
          </a:xfrm>
          <a:prstGeom prst="rect">
            <a:avLst/>
          </a:prstGeom>
        </p:spPr>
      </p:pic>
      <p:pic>
        <p:nvPicPr>
          <p:cNvPr id="13" name="bg object 19">
            <a:extLst>
              <a:ext uri="{FF2B5EF4-FFF2-40B4-BE49-F238E27FC236}">
                <a16:creationId xmlns:a16="http://schemas.microsoft.com/office/drawing/2014/main" id="{D3DAF72F-CFA5-A874-0E2F-A0B65B963328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082" y="5103576"/>
            <a:ext cx="466244" cy="536240"/>
          </a:xfrm>
          <a:prstGeom prst="rect">
            <a:avLst/>
          </a:prstGeom>
        </p:spPr>
      </p:pic>
      <p:pic>
        <p:nvPicPr>
          <p:cNvPr id="14" name="bg object 20">
            <a:extLst>
              <a:ext uri="{FF2B5EF4-FFF2-40B4-BE49-F238E27FC236}">
                <a16:creationId xmlns:a16="http://schemas.microsoft.com/office/drawing/2014/main" id="{B70BD9A0-4A22-CA49-4086-A8758A3E54E4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8797" y="4038600"/>
            <a:ext cx="620440" cy="717606"/>
          </a:xfrm>
          <a:prstGeom prst="rect">
            <a:avLst/>
          </a:prstGeom>
        </p:spPr>
      </p:pic>
      <p:pic>
        <p:nvPicPr>
          <p:cNvPr id="15" name="bg object 21">
            <a:extLst>
              <a:ext uri="{FF2B5EF4-FFF2-40B4-BE49-F238E27FC236}">
                <a16:creationId xmlns:a16="http://schemas.microsoft.com/office/drawing/2014/main" id="{9899AA31-5FC3-D960-084C-878CCA9DB466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9802" y="2699353"/>
            <a:ext cx="834759" cy="96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09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B224A73-55AE-64DE-E6F5-82485EFB1D7D}"/>
              </a:ext>
            </a:extLst>
          </p:cNvPr>
          <p:cNvSpPr txBox="1">
            <a:spLocks/>
          </p:cNvSpPr>
          <p:nvPr/>
        </p:nvSpPr>
        <p:spPr>
          <a:xfrm>
            <a:off x="195208" y="346339"/>
            <a:ext cx="10254701" cy="113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105"/>
              </a:spcBef>
            </a:pPr>
            <a:r>
              <a:rPr lang="en-IN" sz="3600" b="1" dirty="0">
                <a:solidFill>
                  <a:schemeClr val="tx2"/>
                </a:solidFill>
                <a:latin typeface="Georgia Pro" panose="020B0604020202020204" pitchFamily="18" charset="0"/>
                <a:ea typeface="+mn-ea"/>
                <a:cs typeface="+mn-cs"/>
              </a:rPr>
              <a:t>National Skill Competition</a:t>
            </a:r>
          </a:p>
          <a:p>
            <a:pPr algn="just">
              <a:lnSpc>
                <a:spcPct val="100000"/>
              </a:lnSpc>
              <a:spcBef>
                <a:spcPts val="105"/>
              </a:spcBef>
            </a:pPr>
            <a:r>
              <a:rPr lang="en-IN" sz="3600" b="1" dirty="0">
                <a:solidFill>
                  <a:schemeClr val="tx2"/>
                </a:solidFill>
                <a:latin typeface="Georgia Pro" panose="020B0604020202020204" pitchFamily="18" charset="0"/>
                <a:ea typeface="+mn-ea"/>
                <a:cs typeface="+mn-cs"/>
              </a:rPr>
              <a:t>IndiaSkills 2021 – Competition Glimpses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9493AB-C353-079F-28E8-C705E3A0816B}"/>
              </a:ext>
            </a:extLst>
          </p:cNvPr>
          <p:cNvCxnSpPr>
            <a:cxnSpLocks/>
          </p:cNvCxnSpPr>
          <p:nvPr/>
        </p:nvCxnSpPr>
        <p:spPr>
          <a:xfrm>
            <a:off x="195208" y="934030"/>
            <a:ext cx="6359704" cy="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F6D86B2-7613-840A-9A06-B904EE3814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101" y="1518970"/>
            <a:ext cx="4510356" cy="2436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0297F1-8EB2-FB7D-521E-E648FF391B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101" y="4010273"/>
            <a:ext cx="4510356" cy="26575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0CE8D4-0A11-ABE9-4187-8F908EB01F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3516" y="1518970"/>
            <a:ext cx="4643920" cy="2418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A189D6-B5B6-2AB7-CCD7-72ABCA7CA0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8104" y="4017392"/>
            <a:ext cx="4638781" cy="2691491"/>
          </a:xfrm>
          <a:prstGeom prst="rect">
            <a:avLst/>
          </a:prstGeom>
        </p:spPr>
      </p:pic>
      <p:pic>
        <p:nvPicPr>
          <p:cNvPr id="8" name="bg object 17">
            <a:extLst>
              <a:ext uri="{FF2B5EF4-FFF2-40B4-BE49-F238E27FC236}">
                <a16:creationId xmlns:a16="http://schemas.microsoft.com/office/drawing/2014/main" id="{1FF289F1-6C40-11D8-984F-EE443E7D0114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926" y="6167628"/>
            <a:ext cx="406174" cy="469392"/>
          </a:xfrm>
          <a:prstGeom prst="rect">
            <a:avLst/>
          </a:prstGeom>
        </p:spPr>
      </p:pic>
      <p:pic>
        <p:nvPicPr>
          <p:cNvPr id="9" name="bg object 18">
            <a:extLst>
              <a:ext uri="{FF2B5EF4-FFF2-40B4-BE49-F238E27FC236}">
                <a16:creationId xmlns:a16="http://schemas.microsoft.com/office/drawing/2014/main" id="{FB3141DD-2994-D340-22E7-E55C80DC73F5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9909" y="3915840"/>
            <a:ext cx="487879" cy="565240"/>
          </a:xfrm>
          <a:prstGeom prst="rect">
            <a:avLst/>
          </a:prstGeom>
        </p:spPr>
      </p:pic>
      <p:pic>
        <p:nvPicPr>
          <p:cNvPr id="10" name="bg object 19">
            <a:extLst>
              <a:ext uri="{FF2B5EF4-FFF2-40B4-BE49-F238E27FC236}">
                <a16:creationId xmlns:a16="http://schemas.microsoft.com/office/drawing/2014/main" id="{DF40C7A5-0D11-A1F1-A18B-082029091C32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082" y="5103576"/>
            <a:ext cx="466244" cy="536240"/>
          </a:xfrm>
          <a:prstGeom prst="rect">
            <a:avLst/>
          </a:prstGeom>
        </p:spPr>
      </p:pic>
      <p:pic>
        <p:nvPicPr>
          <p:cNvPr id="11" name="bg object 20">
            <a:extLst>
              <a:ext uri="{FF2B5EF4-FFF2-40B4-BE49-F238E27FC236}">
                <a16:creationId xmlns:a16="http://schemas.microsoft.com/office/drawing/2014/main" id="{BD391D91-3BD0-8BFD-6CA4-841C735EEE29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8797" y="4038600"/>
            <a:ext cx="620440" cy="717606"/>
          </a:xfrm>
          <a:prstGeom prst="rect">
            <a:avLst/>
          </a:prstGeom>
        </p:spPr>
      </p:pic>
      <p:pic>
        <p:nvPicPr>
          <p:cNvPr id="12" name="bg object 21">
            <a:extLst>
              <a:ext uri="{FF2B5EF4-FFF2-40B4-BE49-F238E27FC236}">
                <a16:creationId xmlns:a16="http://schemas.microsoft.com/office/drawing/2014/main" id="{5F14CB7C-71AE-78AD-B525-1D8447B9036E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9802" y="2699353"/>
            <a:ext cx="834759" cy="96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43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B224A73-55AE-64DE-E6F5-82485EFB1D7D}"/>
              </a:ext>
            </a:extLst>
          </p:cNvPr>
          <p:cNvSpPr txBox="1">
            <a:spLocks/>
          </p:cNvSpPr>
          <p:nvPr/>
        </p:nvSpPr>
        <p:spPr>
          <a:xfrm>
            <a:off x="195208" y="346339"/>
            <a:ext cx="9462499" cy="113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105"/>
              </a:spcBef>
            </a:pPr>
            <a:r>
              <a:rPr lang="en-IN" sz="3600" b="1" dirty="0">
                <a:solidFill>
                  <a:schemeClr val="tx2"/>
                </a:solidFill>
                <a:latin typeface="Georgia Pro" panose="020B0604020202020204" pitchFamily="18" charset="0"/>
                <a:ea typeface="+mn-ea"/>
                <a:cs typeface="+mn-cs"/>
              </a:rPr>
              <a:t>National Skill Competition</a:t>
            </a:r>
          </a:p>
          <a:p>
            <a:pPr algn="just">
              <a:lnSpc>
                <a:spcPct val="100000"/>
              </a:lnSpc>
              <a:spcBef>
                <a:spcPts val="105"/>
              </a:spcBef>
            </a:pPr>
            <a:r>
              <a:rPr lang="en-IN" sz="3600" b="1" dirty="0">
                <a:solidFill>
                  <a:schemeClr val="tx2"/>
                </a:solidFill>
                <a:latin typeface="Georgia Pro" panose="020B0604020202020204" pitchFamily="18" charset="0"/>
                <a:ea typeface="+mn-ea"/>
                <a:cs typeface="+mn-cs"/>
              </a:rPr>
              <a:t>IndiaSkills 2021 – Closing Ceremony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9493AB-C353-079F-28E8-C705E3A0816B}"/>
              </a:ext>
            </a:extLst>
          </p:cNvPr>
          <p:cNvCxnSpPr>
            <a:cxnSpLocks/>
          </p:cNvCxnSpPr>
          <p:nvPr/>
        </p:nvCxnSpPr>
        <p:spPr>
          <a:xfrm>
            <a:off x="195208" y="934030"/>
            <a:ext cx="87124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B6011D7-3CE9-0B46-AEC3-5E181FBAF5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85808" y="1529841"/>
            <a:ext cx="3847438" cy="2565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CC85EF-94A4-9EB7-DB9B-CBD736DFC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1539" y="1541221"/>
            <a:ext cx="5860973" cy="5187790"/>
          </a:xfrm>
          <a:prstGeom prst="rect">
            <a:avLst/>
          </a:prstGeom>
        </p:spPr>
      </p:pic>
      <p:pic>
        <p:nvPicPr>
          <p:cNvPr id="8" name="bg object 17">
            <a:extLst>
              <a:ext uri="{FF2B5EF4-FFF2-40B4-BE49-F238E27FC236}">
                <a16:creationId xmlns:a16="http://schemas.microsoft.com/office/drawing/2014/main" id="{5B772FA6-F0C8-7128-FFAE-F23D9EC532B5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763" y="5602552"/>
            <a:ext cx="406174" cy="469392"/>
          </a:xfrm>
          <a:prstGeom prst="rect">
            <a:avLst/>
          </a:prstGeom>
        </p:spPr>
      </p:pic>
      <p:pic>
        <p:nvPicPr>
          <p:cNvPr id="9" name="bg object 18">
            <a:extLst>
              <a:ext uri="{FF2B5EF4-FFF2-40B4-BE49-F238E27FC236}">
                <a16:creationId xmlns:a16="http://schemas.microsoft.com/office/drawing/2014/main" id="{FD79D41C-1214-46F0-C40B-17B5A7C78DCA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746" y="3350764"/>
            <a:ext cx="487879" cy="565240"/>
          </a:xfrm>
          <a:prstGeom prst="rect">
            <a:avLst/>
          </a:prstGeom>
        </p:spPr>
      </p:pic>
      <p:pic>
        <p:nvPicPr>
          <p:cNvPr id="10" name="bg object 19">
            <a:extLst>
              <a:ext uri="{FF2B5EF4-FFF2-40B4-BE49-F238E27FC236}">
                <a16:creationId xmlns:a16="http://schemas.microsoft.com/office/drawing/2014/main" id="{8AA8D0C1-1268-7013-CED5-53F3704519B2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919" y="4538500"/>
            <a:ext cx="466244" cy="536240"/>
          </a:xfrm>
          <a:prstGeom prst="rect">
            <a:avLst/>
          </a:prstGeom>
        </p:spPr>
      </p:pic>
      <p:pic>
        <p:nvPicPr>
          <p:cNvPr id="11" name="bg object 20">
            <a:extLst>
              <a:ext uri="{FF2B5EF4-FFF2-40B4-BE49-F238E27FC236}">
                <a16:creationId xmlns:a16="http://schemas.microsoft.com/office/drawing/2014/main" id="{968888DD-392C-54DB-E374-C4E6DAF371F5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8076" y="3458643"/>
            <a:ext cx="620440" cy="717606"/>
          </a:xfrm>
          <a:prstGeom prst="rect">
            <a:avLst/>
          </a:prstGeom>
        </p:spPr>
      </p:pic>
      <p:pic>
        <p:nvPicPr>
          <p:cNvPr id="12" name="bg object 21">
            <a:extLst>
              <a:ext uri="{FF2B5EF4-FFF2-40B4-BE49-F238E27FC236}">
                <a16:creationId xmlns:a16="http://schemas.microsoft.com/office/drawing/2014/main" id="{4F0B0E90-B802-E5C7-58C7-B78C4933EEE3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639" y="2134277"/>
            <a:ext cx="834759" cy="9621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968F7A-6B5E-996B-30D7-FAA68A9886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08" y="4167751"/>
            <a:ext cx="3847438" cy="256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79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C29DFAD-BD1C-DE67-5F55-4EEA237F4B83}"/>
              </a:ext>
            </a:extLst>
          </p:cNvPr>
          <p:cNvGrpSpPr/>
          <p:nvPr/>
        </p:nvGrpSpPr>
        <p:grpSpPr>
          <a:xfrm>
            <a:off x="113014" y="87279"/>
            <a:ext cx="9462499" cy="655473"/>
            <a:chOff x="520920" y="44528"/>
            <a:chExt cx="6181341" cy="567463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388DA66B-2E91-07C5-A2C2-222198918416}"/>
                </a:ext>
              </a:extLst>
            </p:cNvPr>
            <p:cNvSpPr txBox="1">
              <a:spLocks/>
            </p:cNvSpPr>
            <p:nvPr/>
          </p:nvSpPr>
          <p:spPr>
            <a:xfrm>
              <a:off x="520920" y="44528"/>
              <a:ext cx="6181341" cy="43798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ts val="105"/>
                </a:spcBef>
              </a:pPr>
              <a:r>
                <a:rPr lang="en-IN" sz="3200" b="1" dirty="0">
                  <a:solidFill>
                    <a:schemeClr val="tx2"/>
                  </a:solidFill>
                  <a:latin typeface="Georgia Pro" panose="020B0604020202020204" pitchFamily="18" charset="0"/>
                  <a:ea typeface="+mn-ea"/>
                  <a:cs typeface="+mn-cs"/>
                </a:rPr>
                <a:t>NSDC – Changes Lives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65C588D-C6BD-AEEF-7120-C8EBA7B305D1}"/>
                </a:ext>
              </a:extLst>
            </p:cNvPr>
            <p:cNvCxnSpPr>
              <a:cxnSpLocks/>
            </p:cNvCxnSpPr>
            <p:nvPr/>
          </p:nvCxnSpPr>
          <p:spPr>
            <a:xfrm>
              <a:off x="520920" y="611991"/>
              <a:ext cx="304033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4D71740-F05D-912F-6859-55F94C504B4D}"/>
              </a:ext>
            </a:extLst>
          </p:cNvPr>
          <p:cNvSpPr/>
          <p:nvPr/>
        </p:nvSpPr>
        <p:spPr>
          <a:xfrm>
            <a:off x="833599" y="1194414"/>
            <a:ext cx="1170395" cy="1262041"/>
          </a:xfrm>
          <a:prstGeom prst="ellipse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4D031C7-3A5A-9A40-2862-0F6D976D67D7}"/>
              </a:ext>
            </a:extLst>
          </p:cNvPr>
          <p:cNvSpPr/>
          <p:nvPr/>
        </p:nvSpPr>
        <p:spPr>
          <a:xfrm>
            <a:off x="833598" y="2646352"/>
            <a:ext cx="1170395" cy="1262041"/>
          </a:xfrm>
          <a:prstGeom prst="ellipse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8A838D1-7588-29F7-5633-21963446925E}"/>
              </a:ext>
            </a:extLst>
          </p:cNvPr>
          <p:cNvSpPr/>
          <p:nvPr/>
        </p:nvSpPr>
        <p:spPr>
          <a:xfrm>
            <a:off x="2033157" y="1149828"/>
            <a:ext cx="3867152" cy="135121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/>
            <a:endParaRPr lang="en-GB" sz="1400" b="1" dirty="0"/>
          </a:p>
          <a:p>
            <a:pPr lvl="0" algn="l"/>
            <a:endParaRPr lang="en-GB" sz="1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 algn="l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Subhasis Paul</a:t>
            </a:r>
          </a:p>
          <a:p>
            <a:pPr lvl="0" algn="l"/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WorldSkills Competition 2022</a:t>
            </a:r>
          </a:p>
          <a:p>
            <a:pPr lvl="0" algn="l"/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 : Jewellery, Medallion</a:t>
            </a:r>
          </a:p>
          <a:p>
            <a:pPr lvl="0" algn="l"/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Designer in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 Jewellers, Chennai</a:t>
            </a:r>
            <a:endParaRPr lang="en-IN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sz="1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F0E001-05BA-8721-C634-BEBF9DFCC347}"/>
              </a:ext>
            </a:extLst>
          </p:cNvPr>
          <p:cNvSpPr/>
          <p:nvPr/>
        </p:nvSpPr>
        <p:spPr>
          <a:xfrm>
            <a:off x="2033157" y="2665168"/>
            <a:ext cx="3867152" cy="135121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/>
            <a:endParaRPr lang="en-GB" sz="1400" b="1" dirty="0">
              <a:latin typeface="Arial Black" panose="020B0A04020102020204" pitchFamily="34" charset="0"/>
            </a:endParaRPr>
          </a:p>
          <a:p>
            <a:pPr lvl="0" algn="l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Akhilesh N</a:t>
            </a:r>
          </a:p>
          <a:p>
            <a:pPr lvl="0" algn="l"/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WorldSkills Competition 2022</a:t>
            </a:r>
          </a:p>
          <a:p>
            <a:pPr lvl="0" algn="l"/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 : Mechatronics, Bronze</a:t>
            </a:r>
          </a:p>
          <a:p>
            <a:pPr lvl="0" algn="l"/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Trainer in Toyota, TTTI</a:t>
            </a:r>
            <a:endParaRPr lang="en-IN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sz="1400" dirty="0">
              <a:latin typeface="Arial Black" panose="020B0A040201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CFDBCEA-1F4D-C5DB-79D7-AD421BC8CBD3}"/>
              </a:ext>
            </a:extLst>
          </p:cNvPr>
          <p:cNvSpPr/>
          <p:nvPr/>
        </p:nvSpPr>
        <p:spPr>
          <a:xfrm>
            <a:off x="6431893" y="1120717"/>
            <a:ext cx="1336589" cy="1201485"/>
          </a:xfrm>
          <a:prstGeom prst="ellipse">
            <a:avLst/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354884-C787-3F92-B513-CF285604D232}"/>
              </a:ext>
            </a:extLst>
          </p:cNvPr>
          <p:cNvSpPr/>
          <p:nvPr/>
        </p:nvSpPr>
        <p:spPr>
          <a:xfrm>
            <a:off x="7767626" y="1001812"/>
            <a:ext cx="3867152" cy="135121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en-GB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Mufeed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Hamzakutty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WorldSkills Competition 2022</a:t>
            </a:r>
          </a:p>
          <a:p>
            <a:pPr lvl="0" algn="l"/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 : Cyber Security</a:t>
            </a:r>
          </a:p>
          <a:p>
            <a:pPr lvl="0" algn="l"/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Owns a start-up </a:t>
            </a:r>
            <a:r>
              <a:rPr lang="en-GB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Lyminal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Cyber Security</a:t>
            </a:r>
            <a:endParaRPr lang="en-IN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F0E03C7-1D10-69C4-95FE-34C3E1ACD02A}"/>
              </a:ext>
            </a:extLst>
          </p:cNvPr>
          <p:cNvSpPr/>
          <p:nvPr/>
        </p:nvSpPr>
        <p:spPr>
          <a:xfrm>
            <a:off x="6415843" y="2441406"/>
            <a:ext cx="1336588" cy="1351214"/>
          </a:xfrm>
          <a:prstGeom prst="ellipse">
            <a:avLst/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714184A-04CB-0718-424C-D294201237F7}"/>
              </a:ext>
            </a:extLst>
          </p:cNvPr>
          <p:cNvSpPr/>
          <p:nvPr/>
        </p:nvSpPr>
        <p:spPr>
          <a:xfrm>
            <a:off x="7767626" y="2501042"/>
            <a:ext cx="3867152" cy="136722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Abhinav Verma</a:t>
            </a:r>
          </a:p>
          <a:p>
            <a:pPr lvl="0" algn="l"/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WorldSkills Competition 2022</a:t>
            </a:r>
          </a:p>
          <a:p>
            <a:pPr lvl="0" algn="l"/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 : 3d Digital Game Art, Medallion</a:t>
            </a:r>
          </a:p>
          <a:p>
            <a:pPr lvl="0" algn="l"/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Designer in Lakshya Digital</a:t>
            </a:r>
            <a:endParaRPr lang="en-IN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169AE82-9525-2B20-78E4-7D0A7757650B}"/>
              </a:ext>
            </a:extLst>
          </p:cNvPr>
          <p:cNvSpPr/>
          <p:nvPr/>
        </p:nvSpPr>
        <p:spPr>
          <a:xfrm>
            <a:off x="6415843" y="3911824"/>
            <a:ext cx="1351783" cy="1351214"/>
          </a:xfrm>
          <a:prstGeom prst="ellipse">
            <a:avLst/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0B5AA3D-CD67-922E-FBA7-897E0DE460F9}"/>
              </a:ext>
            </a:extLst>
          </p:cNvPr>
          <p:cNvSpPr/>
          <p:nvPr/>
        </p:nvSpPr>
        <p:spPr>
          <a:xfrm>
            <a:off x="7767626" y="3987475"/>
            <a:ext cx="3867152" cy="135121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Sonu Lather</a:t>
            </a:r>
          </a:p>
          <a:p>
            <a:pPr lvl="0" algn="l"/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WorldSkills Competition 2022</a:t>
            </a:r>
          </a:p>
          <a:p>
            <a:pPr lvl="0" algn="l"/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 : Autobody Repair, Medallion</a:t>
            </a:r>
          </a:p>
          <a:p>
            <a:pPr lvl="0" algn="l"/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 in Maruti Suzuki</a:t>
            </a:r>
            <a:endParaRPr lang="en-IN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F94A06C-3C60-3B18-CC19-D8578779987E}"/>
              </a:ext>
            </a:extLst>
          </p:cNvPr>
          <p:cNvSpPr/>
          <p:nvPr/>
        </p:nvSpPr>
        <p:spPr>
          <a:xfrm>
            <a:off x="6475778" y="5427069"/>
            <a:ext cx="1351783" cy="1351214"/>
          </a:xfrm>
          <a:prstGeom prst="ellipse">
            <a:avLst/>
          </a:prstGeom>
          <a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80FF59-6C8C-66E3-FF49-715904FB8574}"/>
              </a:ext>
            </a:extLst>
          </p:cNvPr>
          <p:cNvSpPr/>
          <p:nvPr/>
        </p:nvSpPr>
        <p:spPr>
          <a:xfrm>
            <a:off x="7827561" y="5442519"/>
            <a:ext cx="3867152" cy="135121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en-GB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Vaisakh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WorldSkills Competition 2022</a:t>
            </a:r>
          </a:p>
          <a:p>
            <a:pPr lvl="0" algn="l"/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 :Information Network Cabling, Medallion</a:t>
            </a:r>
          </a:p>
          <a:p>
            <a:pPr lvl="0" algn="l"/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Head – IT , </a:t>
            </a:r>
            <a:r>
              <a:rPr lang="en-GB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Daymart</a:t>
            </a:r>
            <a:endParaRPr lang="en-IN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DC69AA8-43CB-B27E-F010-8683B99092C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98" y="4098290"/>
            <a:ext cx="1170395" cy="1203526"/>
          </a:xfrm>
          <a:prstGeom prst="ellipse">
            <a:avLst/>
          </a:prstGeom>
          <a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accent2">
                <a:lumMod val="75000"/>
              </a:schemeClr>
            </a:solidFill>
          </a:ln>
          <a:effectLst/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663A755-7A6C-F2F6-CA35-C1615B283D4A}"/>
              </a:ext>
            </a:extLst>
          </p:cNvPr>
          <p:cNvSpPr/>
          <p:nvPr/>
        </p:nvSpPr>
        <p:spPr>
          <a:xfrm>
            <a:off x="2051995" y="4009367"/>
            <a:ext cx="3867152" cy="135121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/>
            <a:endParaRPr lang="en-GB" sz="1400" b="1" dirty="0">
              <a:latin typeface="Arial Black" panose="020B0A04020102020204" pitchFamily="34" charset="0"/>
            </a:endParaRPr>
          </a:p>
          <a:p>
            <a:pPr lvl="0" algn="l"/>
            <a:r>
              <a:rPr lang="en-GB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Anushree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</a:p>
          <a:p>
            <a:pPr lvl="0" algn="l"/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WorldSkills Competition 2022</a:t>
            </a:r>
          </a:p>
          <a:p>
            <a:pPr lvl="0" algn="l"/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 : Hotel Reception, Bronze</a:t>
            </a:r>
          </a:p>
          <a:p>
            <a:pPr lvl="0" algn="l"/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at WeWork India</a:t>
            </a:r>
            <a:endParaRPr lang="en-IN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sz="1400" dirty="0">
              <a:latin typeface="Arial Black" panose="020B0A040201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01D4230-C334-4B19-FEEC-3083F5EAE04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600" y="5416718"/>
            <a:ext cx="1170395" cy="1279610"/>
          </a:xfrm>
          <a:prstGeom prst="ellipse">
            <a:avLst/>
          </a:prstGeom>
          <a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accent2">
                <a:lumMod val="75000"/>
              </a:schemeClr>
            </a:solidFill>
          </a:ln>
          <a:effectLst/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A644F6E6-378C-B516-7C9E-D719B99404D9}"/>
              </a:ext>
            </a:extLst>
          </p:cNvPr>
          <p:cNvSpPr/>
          <p:nvPr/>
        </p:nvSpPr>
        <p:spPr>
          <a:xfrm>
            <a:off x="2142751" y="5291920"/>
            <a:ext cx="3867152" cy="135121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/>
            <a:endParaRPr lang="en-GB" sz="1400" b="1" dirty="0">
              <a:latin typeface="Arial Black" panose="020B0A04020102020204" pitchFamily="34" charset="0"/>
            </a:endParaRPr>
          </a:p>
          <a:p>
            <a:pPr lvl="0" algn="l"/>
            <a:r>
              <a:rPr lang="en-GB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Charmi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Sen</a:t>
            </a:r>
          </a:p>
          <a:p>
            <a:pPr lvl="0" algn="l"/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WorldSkills Competition 2022</a:t>
            </a:r>
          </a:p>
          <a:p>
            <a:pPr lvl="0" algn="l"/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 : Hair Dressing, Medallion</a:t>
            </a:r>
          </a:p>
          <a:p>
            <a:pPr lvl="0" algn="l"/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Hair Stylist at </a:t>
            </a:r>
            <a:r>
              <a:rPr lang="en-GB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Bblunt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MamaEarth</a:t>
            </a:r>
            <a:endParaRPr lang="en-IN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sz="1400" dirty="0">
              <a:latin typeface="Arial Black" panose="020B0A04020102020204" pitchFamily="34" charset="0"/>
            </a:endParaRPr>
          </a:p>
        </p:txBody>
      </p:sp>
      <p:pic>
        <p:nvPicPr>
          <p:cNvPr id="51" name="bg object 17">
            <a:extLst>
              <a:ext uri="{FF2B5EF4-FFF2-40B4-BE49-F238E27FC236}">
                <a16:creationId xmlns:a16="http://schemas.microsoft.com/office/drawing/2014/main" id="{9FC48C3F-000A-43DF-C65A-D604C40D2D37}"/>
              </a:ext>
            </a:extLst>
          </p:cNvPr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5229" y="6185180"/>
            <a:ext cx="406174" cy="469392"/>
          </a:xfrm>
          <a:prstGeom prst="rect">
            <a:avLst/>
          </a:prstGeom>
        </p:spPr>
      </p:pic>
      <p:pic>
        <p:nvPicPr>
          <p:cNvPr id="52" name="bg object 18">
            <a:extLst>
              <a:ext uri="{FF2B5EF4-FFF2-40B4-BE49-F238E27FC236}">
                <a16:creationId xmlns:a16="http://schemas.microsoft.com/office/drawing/2014/main" id="{5687BF06-4357-8519-3028-D2C0AB24B1E8}"/>
              </a:ext>
            </a:extLst>
          </p:cNvPr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5229" y="3827691"/>
            <a:ext cx="487879" cy="565240"/>
          </a:xfrm>
          <a:prstGeom prst="rect">
            <a:avLst/>
          </a:prstGeom>
        </p:spPr>
      </p:pic>
      <p:pic>
        <p:nvPicPr>
          <p:cNvPr id="53" name="bg object 19">
            <a:extLst>
              <a:ext uri="{FF2B5EF4-FFF2-40B4-BE49-F238E27FC236}">
                <a16:creationId xmlns:a16="http://schemas.microsoft.com/office/drawing/2014/main" id="{1F0D8058-1D56-D21F-CA3F-FADFC5C0B778}"/>
              </a:ext>
            </a:extLst>
          </p:cNvPr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918" y="5041932"/>
            <a:ext cx="466244" cy="536240"/>
          </a:xfrm>
          <a:prstGeom prst="rect">
            <a:avLst/>
          </a:prstGeom>
        </p:spPr>
      </p:pic>
      <p:pic>
        <p:nvPicPr>
          <p:cNvPr id="54" name="bg object 20">
            <a:extLst>
              <a:ext uri="{FF2B5EF4-FFF2-40B4-BE49-F238E27FC236}">
                <a16:creationId xmlns:a16="http://schemas.microsoft.com/office/drawing/2014/main" id="{0318472B-F55B-59A8-4048-32539742F52A}"/>
              </a:ext>
            </a:extLst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4117" y="3950451"/>
            <a:ext cx="620440" cy="717606"/>
          </a:xfrm>
          <a:prstGeom prst="rect">
            <a:avLst/>
          </a:prstGeom>
        </p:spPr>
      </p:pic>
      <p:pic>
        <p:nvPicPr>
          <p:cNvPr id="55" name="bg object 21">
            <a:extLst>
              <a:ext uri="{FF2B5EF4-FFF2-40B4-BE49-F238E27FC236}">
                <a16:creationId xmlns:a16="http://schemas.microsoft.com/office/drawing/2014/main" id="{B6C8D509-A48F-A308-FA3A-5EA20493E7A7}"/>
              </a:ext>
            </a:extLst>
          </p:cNvPr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5122" y="2611204"/>
            <a:ext cx="834759" cy="96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52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B801467-1B5F-D4E7-784E-D114757EEBC6}"/>
              </a:ext>
            </a:extLst>
          </p:cNvPr>
          <p:cNvGrpSpPr/>
          <p:nvPr/>
        </p:nvGrpSpPr>
        <p:grpSpPr>
          <a:xfrm>
            <a:off x="195208" y="346339"/>
            <a:ext cx="9462499" cy="655473"/>
            <a:chOff x="520920" y="44528"/>
            <a:chExt cx="6181341" cy="567463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CB73F948-5E18-E024-C02B-439FE60CDE02}"/>
                </a:ext>
              </a:extLst>
            </p:cNvPr>
            <p:cNvSpPr txBox="1">
              <a:spLocks/>
            </p:cNvSpPr>
            <p:nvPr/>
          </p:nvSpPr>
          <p:spPr>
            <a:xfrm>
              <a:off x="520920" y="44528"/>
              <a:ext cx="6181341" cy="4912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ts val="105"/>
                </a:spcBef>
              </a:pPr>
              <a:r>
                <a:rPr lang="en-IN" sz="3600" b="1" dirty="0">
                  <a:solidFill>
                    <a:schemeClr val="tx2"/>
                  </a:solidFill>
                  <a:latin typeface="Georgia Pro" panose="020B0604020202020204" pitchFamily="18" charset="0"/>
                  <a:ea typeface="+mn-ea"/>
                  <a:cs typeface="+mn-cs"/>
                </a:rPr>
                <a:t>NSDC – Changes Lives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9924859-02E6-6828-DAE0-AE79E6521931}"/>
                </a:ext>
              </a:extLst>
            </p:cNvPr>
            <p:cNvCxnSpPr>
              <a:cxnSpLocks/>
            </p:cNvCxnSpPr>
            <p:nvPr/>
          </p:nvCxnSpPr>
          <p:spPr>
            <a:xfrm>
              <a:off x="520920" y="611991"/>
              <a:ext cx="335442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A125611-8CA7-FF11-E726-591529C0EC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73" y="1101476"/>
            <a:ext cx="10181691" cy="5553096"/>
          </a:xfrm>
          <a:prstGeom prst="rect">
            <a:avLst/>
          </a:prstGeom>
        </p:spPr>
      </p:pic>
      <p:pic>
        <p:nvPicPr>
          <p:cNvPr id="8" name="bg object 17">
            <a:extLst>
              <a:ext uri="{FF2B5EF4-FFF2-40B4-BE49-F238E27FC236}">
                <a16:creationId xmlns:a16="http://schemas.microsoft.com/office/drawing/2014/main" id="{58E90A6B-7987-5D89-47BE-16DD7733869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325" y="6185180"/>
            <a:ext cx="406174" cy="469392"/>
          </a:xfrm>
          <a:prstGeom prst="rect">
            <a:avLst/>
          </a:prstGeom>
        </p:spPr>
      </p:pic>
      <p:pic>
        <p:nvPicPr>
          <p:cNvPr id="9" name="bg object 18">
            <a:extLst>
              <a:ext uri="{FF2B5EF4-FFF2-40B4-BE49-F238E27FC236}">
                <a16:creationId xmlns:a16="http://schemas.microsoft.com/office/drawing/2014/main" id="{5AFC16A4-77A3-92DE-7481-E5FC1659D265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325" y="3827691"/>
            <a:ext cx="487879" cy="565240"/>
          </a:xfrm>
          <a:prstGeom prst="rect">
            <a:avLst/>
          </a:prstGeom>
        </p:spPr>
      </p:pic>
      <p:pic>
        <p:nvPicPr>
          <p:cNvPr id="10" name="bg object 19">
            <a:extLst>
              <a:ext uri="{FF2B5EF4-FFF2-40B4-BE49-F238E27FC236}">
                <a16:creationId xmlns:a16="http://schemas.microsoft.com/office/drawing/2014/main" id="{574DE871-FE47-7482-FCDE-F9A6F3917D0E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5014" y="5041932"/>
            <a:ext cx="466244" cy="536240"/>
          </a:xfrm>
          <a:prstGeom prst="rect">
            <a:avLst/>
          </a:prstGeom>
        </p:spPr>
      </p:pic>
      <p:pic>
        <p:nvPicPr>
          <p:cNvPr id="11" name="bg object 20">
            <a:extLst>
              <a:ext uri="{FF2B5EF4-FFF2-40B4-BE49-F238E27FC236}">
                <a16:creationId xmlns:a16="http://schemas.microsoft.com/office/drawing/2014/main" id="{D4FB4207-4F1D-9491-795C-59D10E5ECAFF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213" y="3950451"/>
            <a:ext cx="620440" cy="71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72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5B663D-24D7-C23C-9107-4711F1E3B94A}"/>
              </a:ext>
            </a:extLst>
          </p:cNvPr>
          <p:cNvGrpSpPr/>
          <p:nvPr/>
        </p:nvGrpSpPr>
        <p:grpSpPr>
          <a:xfrm>
            <a:off x="193985" y="346339"/>
            <a:ext cx="9391804" cy="616313"/>
            <a:chOff x="520114" y="44528"/>
            <a:chExt cx="6182147" cy="616313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8518E86B-8D57-8FF6-A115-B4A9E66D22CA}"/>
                </a:ext>
              </a:extLst>
            </p:cNvPr>
            <p:cNvSpPr txBox="1">
              <a:spLocks/>
            </p:cNvSpPr>
            <p:nvPr/>
          </p:nvSpPr>
          <p:spPr>
            <a:xfrm>
              <a:off x="520920" y="44528"/>
              <a:ext cx="6181341" cy="567463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ts val="105"/>
                </a:spcBef>
              </a:pPr>
              <a:r>
                <a:rPr lang="en-IN" sz="3600" b="1" dirty="0">
                  <a:solidFill>
                    <a:schemeClr val="tx2"/>
                  </a:solidFill>
                  <a:latin typeface="Georgia Pro" panose="020B0604020202020204" pitchFamily="18" charset="0"/>
                  <a:ea typeface="+mn-ea"/>
                  <a:cs typeface="+mn-cs"/>
                </a:rPr>
                <a:t>Our Partners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8FB48DB-9423-C389-AA6C-35F90FB354A0}"/>
                </a:ext>
              </a:extLst>
            </p:cNvPr>
            <p:cNvCxnSpPr>
              <a:cxnSpLocks/>
            </p:cNvCxnSpPr>
            <p:nvPr/>
          </p:nvCxnSpPr>
          <p:spPr>
            <a:xfrm>
              <a:off x="520114" y="660841"/>
              <a:ext cx="207703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8F8CA32-F211-DFD1-5C39-FBC13EB503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376" y="5754374"/>
            <a:ext cx="700636" cy="757287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D035C92-97FC-4775-9097-1803DAC7D6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576" y="6009987"/>
            <a:ext cx="647176" cy="54339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F6EE441-8FBC-CFE8-6741-FC6DAFDBEB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9854" y="2774754"/>
            <a:ext cx="947234" cy="114247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93DA84E-C980-2778-9F42-D37A022272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666" y="1418456"/>
            <a:ext cx="1157834" cy="396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C59780-8368-15C2-A403-CEF58C9196E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042" y="1427017"/>
            <a:ext cx="2018846" cy="258677"/>
          </a:xfrm>
          <a:prstGeom prst="rect">
            <a:avLst/>
          </a:prstGeom>
        </p:spPr>
      </p:pic>
      <p:pic>
        <p:nvPicPr>
          <p:cNvPr id="10" name="Picture 9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492484C2-DF2F-3AC0-7308-0B03FAD56C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9967" y="2000057"/>
            <a:ext cx="1678502" cy="7493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60D994-369C-D5D0-E5F3-410D7B9A44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517" y="4803486"/>
            <a:ext cx="810693" cy="475127"/>
          </a:xfrm>
          <a:prstGeom prst="rect">
            <a:avLst/>
          </a:prstGeom>
        </p:spPr>
      </p:pic>
      <p:pic>
        <p:nvPicPr>
          <p:cNvPr id="12" name="Picture 11" descr="Text, letter&#10;&#10;Description automatically generated">
            <a:extLst>
              <a:ext uri="{FF2B5EF4-FFF2-40B4-BE49-F238E27FC236}">
                <a16:creationId xmlns:a16="http://schemas.microsoft.com/office/drawing/2014/main" id="{550F6CA0-7F72-1F29-3D19-8140872438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3363" y="3826316"/>
            <a:ext cx="1376068" cy="420989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3CDF802-C2F1-0A19-7600-8135039342D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765" y="4036810"/>
            <a:ext cx="1280868" cy="596083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6F984960-3D69-A827-11BC-EBD55170D91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407" y="2729835"/>
            <a:ext cx="790737" cy="1161816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E0C5368-163B-D5DA-A1F5-F0B55F1DDD8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6679" y="4663890"/>
            <a:ext cx="694374" cy="831459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C53DE1-8507-BE4A-5C76-FF5827D21D3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6070" y="4348997"/>
            <a:ext cx="809575" cy="626239"/>
          </a:xfrm>
          <a:prstGeom prst="rect">
            <a:avLst/>
          </a:prstGeom>
        </p:spPr>
      </p:pic>
      <p:pic>
        <p:nvPicPr>
          <p:cNvPr id="17" name="Picture 16" descr="Text&#10;&#10;Description automatically generated with low confidence">
            <a:extLst>
              <a:ext uri="{FF2B5EF4-FFF2-40B4-BE49-F238E27FC236}">
                <a16:creationId xmlns:a16="http://schemas.microsoft.com/office/drawing/2014/main" id="{4EECE537-689B-BA94-E6E8-52E10C55B7D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639" y="5683102"/>
            <a:ext cx="1799959" cy="653770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21642F4D-ACA2-5948-05A3-479AA1428E7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0" t="21417" r="2099" b="21603"/>
          <a:stretch/>
        </p:blipFill>
        <p:spPr>
          <a:xfrm>
            <a:off x="4619723" y="2015857"/>
            <a:ext cx="1642591" cy="662649"/>
          </a:xfrm>
          <a:prstGeom prst="rect">
            <a:avLst/>
          </a:prstGeom>
        </p:spPr>
      </p:pic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60848680-344A-59E6-7818-23F9C6C5877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9520" y="2818178"/>
            <a:ext cx="1620220" cy="826178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F5E873A3-9D95-A773-9DD7-114061929238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612" y="4921263"/>
            <a:ext cx="1485572" cy="517821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medium confidence">
            <a:extLst>
              <a:ext uri="{FF2B5EF4-FFF2-40B4-BE49-F238E27FC236}">
                <a16:creationId xmlns:a16="http://schemas.microsoft.com/office/drawing/2014/main" id="{0A720F67-5AA8-DB8E-627C-24154936E7B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41" y="2095012"/>
            <a:ext cx="1859640" cy="542012"/>
          </a:xfrm>
          <a:prstGeom prst="rect">
            <a:avLst/>
          </a:prstGeom>
        </p:spPr>
      </p:pic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69E1269B-F795-502A-86F2-F8B8FE85249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2204" y="4899686"/>
            <a:ext cx="813093" cy="8988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5B6AB1-0C50-3974-4920-037ACFC8B575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822" y="5623516"/>
            <a:ext cx="1097636" cy="658170"/>
          </a:xfrm>
          <a:prstGeom prst="rect">
            <a:avLst/>
          </a:prstGeom>
        </p:spPr>
      </p:pic>
      <p:pic>
        <p:nvPicPr>
          <p:cNvPr id="24" name="Picture 23" descr="A picture containing logo&#10;&#10;Description automatically generated">
            <a:extLst>
              <a:ext uri="{FF2B5EF4-FFF2-40B4-BE49-F238E27FC236}">
                <a16:creationId xmlns:a16="http://schemas.microsoft.com/office/drawing/2014/main" id="{39A66823-75BB-2386-208F-70E61491169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942" b="-1"/>
          <a:stretch/>
        </p:blipFill>
        <p:spPr>
          <a:xfrm>
            <a:off x="5048612" y="1123153"/>
            <a:ext cx="1303692" cy="702769"/>
          </a:xfrm>
          <a:prstGeom prst="rect">
            <a:avLst/>
          </a:prstGeom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17DB072F-E548-0C96-95CD-4F26BBEBCBD5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690" y="6110721"/>
            <a:ext cx="1101306" cy="662649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83CC899B-AC6B-0D8B-A3E7-950D29637B8D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1602" y="4810080"/>
            <a:ext cx="1366270" cy="390760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62F06215-1ACC-5C2A-9E17-E94C15B4081A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2373" y="5798227"/>
            <a:ext cx="886252" cy="801301"/>
          </a:xfrm>
          <a:prstGeom prst="rect">
            <a:avLst/>
          </a:prstGeom>
        </p:spPr>
      </p:pic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E9695D25-3E48-035B-6B79-74E1C32EC148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2020" y="4741539"/>
            <a:ext cx="1395509" cy="676159"/>
          </a:xfrm>
          <a:prstGeom prst="rect">
            <a:avLst/>
          </a:prstGeom>
        </p:spPr>
      </p:pic>
      <p:pic>
        <p:nvPicPr>
          <p:cNvPr id="29" name="Picture 2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A21527FB-1DAC-3783-E12E-98ED20A91234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8614" y="4064061"/>
            <a:ext cx="1364425" cy="629697"/>
          </a:xfrm>
          <a:prstGeom prst="rect">
            <a:avLst/>
          </a:prstGeom>
        </p:spPr>
      </p:pic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CBDBFA02-F989-21A6-A6E3-26A188687FFD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2031" y="5658316"/>
            <a:ext cx="1101306" cy="834430"/>
          </a:xfrm>
          <a:prstGeom prst="rect">
            <a:avLst/>
          </a:prstGeom>
        </p:spPr>
      </p:pic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A50E9811-F390-CB3B-932D-EE11D35CF88F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0091" y="3785932"/>
            <a:ext cx="1549292" cy="626239"/>
          </a:xfrm>
          <a:prstGeom prst="rect">
            <a:avLst/>
          </a:prstGeom>
        </p:spPr>
      </p:pic>
      <p:pic>
        <p:nvPicPr>
          <p:cNvPr id="32" name="Picture 31" descr="A picture containing text, sign, clock&#10;&#10;Description automatically generated">
            <a:extLst>
              <a:ext uri="{FF2B5EF4-FFF2-40B4-BE49-F238E27FC236}">
                <a16:creationId xmlns:a16="http://schemas.microsoft.com/office/drawing/2014/main" id="{9D3FF75B-DE0B-42E5-DECC-86025558B3D3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568" y="2076177"/>
            <a:ext cx="1384966" cy="551741"/>
          </a:xfrm>
          <a:prstGeom prst="rect">
            <a:avLst/>
          </a:prstGeom>
        </p:spPr>
      </p:pic>
      <p:pic>
        <p:nvPicPr>
          <p:cNvPr id="33" name="Picture 32" descr="Logo, company name&#10;&#10;Description automatically generated">
            <a:extLst>
              <a:ext uri="{FF2B5EF4-FFF2-40B4-BE49-F238E27FC236}">
                <a16:creationId xmlns:a16="http://schemas.microsoft.com/office/drawing/2014/main" id="{E9D31D68-49B3-3643-9563-9768FEF823E4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3" t="34739" r="4825" b="37475"/>
          <a:stretch/>
        </p:blipFill>
        <p:spPr>
          <a:xfrm>
            <a:off x="9308760" y="2069560"/>
            <a:ext cx="2237911" cy="438410"/>
          </a:xfrm>
          <a:prstGeom prst="rect">
            <a:avLst/>
          </a:prstGeom>
        </p:spPr>
      </p:pic>
      <p:pic>
        <p:nvPicPr>
          <p:cNvPr id="34" name="Picture 3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D85E577-6F12-64F7-6712-BD26889D1F0A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689" y="5942985"/>
            <a:ext cx="809575" cy="392722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E1BA6B3B-1E9F-52B4-2B0E-8D22A6FF95A1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11054" t="19889" r="13830" b="26496"/>
          <a:stretch/>
        </p:blipFill>
        <p:spPr>
          <a:xfrm>
            <a:off x="408065" y="3941969"/>
            <a:ext cx="1280868" cy="626239"/>
          </a:xfrm>
          <a:prstGeom prst="rect">
            <a:avLst/>
          </a:prstGeom>
        </p:spPr>
      </p:pic>
      <p:pic>
        <p:nvPicPr>
          <p:cNvPr id="36" name="Picture 3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C8754E0-F06C-023B-1E71-4CC0C3212286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4412" y="1342360"/>
            <a:ext cx="2164295" cy="343334"/>
          </a:xfrm>
          <a:prstGeom prst="rect">
            <a:avLst/>
          </a:prstGeom>
        </p:spPr>
      </p:pic>
      <p:pic>
        <p:nvPicPr>
          <p:cNvPr id="37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C1B0A3FB-5F0A-B06C-4956-3EE383480A68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57" y="2788986"/>
            <a:ext cx="1061995" cy="9471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C2244C0-4E92-8ECC-2157-F7972DF47258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3244" y="1332739"/>
            <a:ext cx="1813694" cy="367538"/>
          </a:xfrm>
          <a:prstGeom prst="rect">
            <a:avLst/>
          </a:prstGeom>
        </p:spPr>
      </p:pic>
      <p:pic>
        <p:nvPicPr>
          <p:cNvPr id="39" name="Picture 38" descr="Text&#10;&#10;Description automatically generated">
            <a:extLst>
              <a:ext uri="{FF2B5EF4-FFF2-40B4-BE49-F238E27FC236}">
                <a16:creationId xmlns:a16="http://schemas.microsoft.com/office/drawing/2014/main" id="{8515FD89-0B84-5F0A-7E0F-B3B8F74C0AD2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229" y="2744313"/>
            <a:ext cx="1101306" cy="1095613"/>
          </a:xfrm>
          <a:prstGeom prst="rect">
            <a:avLst/>
          </a:prstGeom>
        </p:spPr>
      </p:pic>
      <p:pic>
        <p:nvPicPr>
          <p:cNvPr id="40" name="Picture 39" descr="Text&#10;&#10;Description automatically generated">
            <a:extLst>
              <a:ext uri="{FF2B5EF4-FFF2-40B4-BE49-F238E27FC236}">
                <a16:creationId xmlns:a16="http://schemas.microsoft.com/office/drawing/2014/main" id="{1258AFE4-5793-2352-B73B-5711D3F48212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3428" y="4920199"/>
            <a:ext cx="1104519" cy="519951"/>
          </a:xfrm>
          <a:prstGeom prst="rect">
            <a:avLst/>
          </a:prstGeom>
        </p:spPr>
      </p:pic>
      <p:pic>
        <p:nvPicPr>
          <p:cNvPr id="41" name="Picture 4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9E6897-7EE5-7D61-990E-B00770AAE6C1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666" y="5925147"/>
            <a:ext cx="1425478" cy="68815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9582F70-A9D1-0C13-8751-58FB78577016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865" y="2818178"/>
            <a:ext cx="1104519" cy="57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1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CC13DE-9E84-A7BD-FEFF-341EAECE517B}"/>
              </a:ext>
            </a:extLst>
          </p:cNvPr>
          <p:cNvSpPr/>
          <p:nvPr/>
        </p:nvSpPr>
        <p:spPr>
          <a:xfrm>
            <a:off x="0" y="2352782"/>
            <a:ext cx="12192000" cy="45052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3" name="bg object 18">
            <a:extLst>
              <a:ext uri="{FF2B5EF4-FFF2-40B4-BE49-F238E27FC236}">
                <a16:creationId xmlns:a16="http://schemas.microsoft.com/office/drawing/2014/main" id="{A80B4057-4079-AF8C-872E-1D88E5ADAC3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4519" y="5670409"/>
            <a:ext cx="806196" cy="923544"/>
          </a:xfrm>
          <a:prstGeom prst="rect">
            <a:avLst/>
          </a:prstGeom>
        </p:spPr>
      </p:pic>
      <p:pic>
        <p:nvPicPr>
          <p:cNvPr id="14" name="bg object 19">
            <a:extLst>
              <a:ext uri="{FF2B5EF4-FFF2-40B4-BE49-F238E27FC236}">
                <a16:creationId xmlns:a16="http://schemas.microsoft.com/office/drawing/2014/main" id="{60DF688C-8096-F04A-624B-DF4C3827130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888" y="3986389"/>
            <a:ext cx="1360614" cy="1458455"/>
          </a:xfrm>
          <a:prstGeom prst="rect">
            <a:avLst/>
          </a:prstGeom>
        </p:spPr>
      </p:pic>
      <p:pic>
        <p:nvPicPr>
          <p:cNvPr id="15" name="bg object 20">
            <a:extLst>
              <a:ext uri="{FF2B5EF4-FFF2-40B4-BE49-F238E27FC236}">
                <a16:creationId xmlns:a16="http://schemas.microsoft.com/office/drawing/2014/main" id="{D37DFE8E-D3BF-65B0-B42E-C1CA64963047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484" y="2186783"/>
            <a:ext cx="1778304" cy="1924862"/>
          </a:xfrm>
          <a:prstGeom prst="rect">
            <a:avLst/>
          </a:prstGeom>
        </p:spPr>
      </p:pic>
      <p:pic>
        <p:nvPicPr>
          <p:cNvPr id="16" name="bg object 21">
            <a:extLst>
              <a:ext uri="{FF2B5EF4-FFF2-40B4-BE49-F238E27FC236}">
                <a16:creationId xmlns:a16="http://schemas.microsoft.com/office/drawing/2014/main" id="{894FF000-7DCA-59D8-6B92-0451713F067C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362" y="10274"/>
            <a:ext cx="3124060" cy="3007207"/>
          </a:xfrm>
          <a:prstGeom prst="rect">
            <a:avLst/>
          </a:prstGeom>
        </p:spPr>
      </p:pic>
      <p:pic>
        <p:nvPicPr>
          <p:cNvPr id="17" name="bg object 23">
            <a:extLst>
              <a:ext uri="{FF2B5EF4-FFF2-40B4-BE49-F238E27FC236}">
                <a16:creationId xmlns:a16="http://schemas.microsoft.com/office/drawing/2014/main" id="{FC8FC922-9AED-E8E1-0E18-373CA63ED4B0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980" y="0"/>
            <a:ext cx="3362871" cy="288142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BD66EF-D203-1EEE-89C5-43097A7E1273}"/>
              </a:ext>
            </a:extLst>
          </p:cNvPr>
          <p:cNvSpPr/>
          <p:nvPr/>
        </p:nvSpPr>
        <p:spPr>
          <a:xfrm>
            <a:off x="393498" y="3149214"/>
            <a:ext cx="8412823" cy="1729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eorgia Pro" panose="020B0604020202020204" pitchFamily="18" charset="0"/>
              </a:rPr>
              <a:t>IndiaSkills Competitions 2023</a:t>
            </a:r>
            <a:endParaRPr lang="en-IN" sz="4400" b="1" dirty="0">
              <a:solidFill>
                <a:schemeClr val="accent1">
                  <a:lumMod val="20000"/>
                  <a:lumOff val="80000"/>
                </a:schemeClr>
              </a:solidFill>
              <a:latin typeface="Georgia Pro" panose="020B06040202020202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543800-90FA-9749-1FB0-7635DB9DD99F}"/>
              </a:ext>
            </a:extLst>
          </p:cNvPr>
          <p:cNvCxnSpPr/>
          <p:nvPr/>
        </p:nvCxnSpPr>
        <p:spPr>
          <a:xfrm>
            <a:off x="393498" y="4715616"/>
            <a:ext cx="8337295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BA5F36A-1EF3-8D60-1B80-A032669B226F}"/>
              </a:ext>
            </a:extLst>
          </p:cNvPr>
          <p:cNvSpPr/>
          <p:nvPr/>
        </p:nvSpPr>
        <p:spPr>
          <a:xfrm>
            <a:off x="498716" y="4575164"/>
            <a:ext cx="8126858" cy="1284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eorgia Pro" panose="020B0604020202020204" pitchFamily="18" charset="0"/>
              </a:rPr>
              <a:t>OUR SKILLS, OUR FUTURE</a:t>
            </a:r>
            <a:endParaRPr lang="en-IN" sz="3600" b="1" dirty="0">
              <a:solidFill>
                <a:schemeClr val="accent1">
                  <a:lumMod val="20000"/>
                  <a:lumOff val="80000"/>
                </a:schemeClr>
              </a:solidFill>
              <a:latin typeface="Georgia Pro" panose="020B0604020202020204" pitchFamily="18" charset="0"/>
            </a:endParaRPr>
          </a:p>
          <a:p>
            <a:pPr algn="ctr"/>
            <a:endParaRPr lang="en-I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863555-6468-4D44-D3FE-991320A64289}"/>
              </a:ext>
            </a:extLst>
          </p:cNvPr>
          <p:cNvSpPr/>
          <p:nvPr/>
        </p:nvSpPr>
        <p:spPr>
          <a:xfrm>
            <a:off x="554804" y="169740"/>
            <a:ext cx="2157574" cy="2041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dirty="0">
                <a:solidFill>
                  <a:srgbClr val="00B050"/>
                </a:solidFill>
              </a:rPr>
              <a:t>1</a:t>
            </a:r>
            <a:endParaRPr lang="en-IN" sz="1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25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7">
            <a:extLst>
              <a:ext uri="{FF2B5EF4-FFF2-40B4-BE49-F238E27FC236}">
                <a16:creationId xmlns:a16="http://schemas.microsoft.com/office/drawing/2014/main" id="{F848752B-13E4-731E-299B-9380A796954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286" y="1912970"/>
            <a:ext cx="406174" cy="469392"/>
          </a:xfrm>
          <a:prstGeom prst="rect">
            <a:avLst/>
          </a:prstGeom>
        </p:spPr>
      </p:pic>
      <p:pic>
        <p:nvPicPr>
          <p:cNvPr id="3" name="bg object 18">
            <a:extLst>
              <a:ext uri="{FF2B5EF4-FFF2-40B4-BE49-F238E27FC236}">
                <a16:creationId xmlns:a16="http://schemas.microsoft.com/office/drawing/2014/main" id="{ADC95AEC-3CFA-8BDC-A362-8FA5DDBA9EAC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379" y="4339034"/>
            <a:ext cx="487879" cy="565240"/>
          </a:xfrm>
          <a:prstGeom prst="rect">
            <a:avLst/>
          </a:prstGeom>
        </p:spPr>
      </p:pic>
      <p:pic>
        <p:nvPicPr>
          <p:cNvPr id="4" name="bg object 19">
            <a:extLst>
              <a:ext uri="{FF2B5EF4-FFF2-40B4-BE49-F238E27FC236}">
                <a16:creationId xmlns:a16="http://schemas.microsoft.com/office/drawing/2014/main" id="{C37E6676-5A73-1037-AFB7-FFD45A9A3EEF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6015" y="5597932"/>
            <a:ext cx="466244" cy="536240"/>
          </a:xfrm>
          <a:prstGeom prst="rect">
            <a:avLst/>
          </a:prstGeom>
        </p:spPr>
      </p:pic>
      <p:pic>
        <p:nvPicPr>
          <p:cNvPr id="5" name="bg object 20">
            <a:extLst>
              <a:ext uri="{FF2B5EF4-FFF2-40B4-BE49-F238E27FC236}">
                <a16:creationId xmlns:a16="http://schemas.microsoft.com/office/drawing/2014/main" id="{49BEFA3C-1ADF-D9F0-F894-472D742ADB6B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7267" y="4461794"/>
            <a:ext cx="620440" cy="717606"/>
          </a:xfrm>
          <a:prstGeom prst="rect">
            <a:avLst/>
          </a:prstGeom>
        </p:spPr>
      </p:pic>
      <p:pic>
        <p:nvPicPr>
          <p:cNvPr id="6" name="bg object 21">
            <a:extLst>
              <a:ext uri="{FF2B5EF4-FFF2-40B4-BE49-F238E27FC236}">
                <a16:creationId xmlns:a16="http://schemas.microsoft.com/office/drawing/2014/main" id="{CCD53337-3A9A-F750-BAD1-39EB8B012051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378" y="3122547"/>
            <a:ext cx="834759" cy="96211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EC384A8-7DB4-483E-F67D-A891E366B72B}"/>
              </a:ext>
            </a:extLst>
          </p:cNvPr>
          <p:cNvGrpSpPr/>
          <p:nvPr/>
        </p:nvGrpSpPr>
        <p:grpSpPr>
          <a:xfrm>
            <a:off x="111793" y="346339"/>
            <a:ext cx="9473996" cy="568061"/>
            <a:chOff x="466010" y="44528"/>
            <a:chExt cx="6236251" cy="616313"/>
          </a:xfrm>
        </p:grpSpPr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4BAAA64A-492D-A9D5-1E88-38351E17CD28}"/>
                </a:ext>
              </a:extLst>
            </p:cNvPr>
            <p:cNvSpPr txBox="1">
              <a:spLocks/>
            </p:cNvSpPr>
            <p:nvPr/>
          </p:nvSpPr>
          <p:spPr>
            <a:xfrm>
              <a:off x="520920" y="44528"/>
              <a:ext cx="6181341" cy="61566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ts val="105"/>
                </a:spcBef>
              </a:pPr>
              <a:r>
                <a:rPr lang="en-IN" sz="3600" b="1" dirty="0">
                  <a:solidFill>
                    <a:schemeClr val="tx2"/>
                  </a:solidFill>
                  <a:latin typeface="Georgia Pro" panose="020B0604020202020204" pitchFamily="18" charset="0"/>
                  <a:ea typeface="+mn-ea"/>
                  <a:cs typeface="+mn-cs"/>
                </a:rPr>
                <a:t>How to Reach Us 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971774B-7127-AEFD-CD0E-660B9765C3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010" y="660192"/>
              <a:ext cx="2854772" cy="6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bject 3">
            <a:extLst>
              <a:ext uri="{FF2B5EF4-FFF2-40B4-BE49-F238E27FC236}">
                <a16:creationId xmlns:a16="http://schemas.microsoft.com/office/drawing/2014/main" id="{CD3A544D-0D32-D403-27E9-5E37C4CA0606}"/>
              </a:ext>
            </a:extLst>
          </p:cNvPr>
          <p:cNvSpPr txBox="1"/>
          <p:nvPr/>
        </p:nvSpPr>
        <p:spPr>
          <a:xfrm>
            <a:off x="1789380" y="1336617"/>
            <a:ext cx="96570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5415">
              <a:lnSpc>
                <a:spcPct val="100000"/>
              </a:lnSpc>
              <a:spcBef>
                <a:spcPts val="1240"/>
              </a:spcBef>
            </a:pPr>
            <a:r>
              <a:rPr sz="2400" spc="-55" dirty="0">
                <a:solidFill>
                  <a:srgbClr val="001A6F"/>
                </a:solidFill>
                <a:latin typeface="Georgia Pro" panose="02040502050405020303" pitchFamily="18" charset="0"/>
              </a:rPr>
              <a:t>For more information, please contact us.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60EEAE-DD46-9808-E576-CE6C66F7AE33}"/>
              </a:ext>
            </a:extLst>
          </p:cNvPr>
          <p:cNvGrpSpPr/>
          <p:nvPr/>
        </p:nvGrpSpPr>
        <p:grpSpPr>
          <a:xfrm>
            <a:off x="1187622" y="2147666"/>
            <a:ext cx="3124948" cy="3861038"/>
            <a:chOff x="236607" y="2789308"/>
            <a:chExt cx="3124948" cy="3861038"/>
          </a:xfrm>
        </p:grpSpPr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2AC8652C-6345-1C64-32BB-4CF5C7D2FC51}"/>
                </a:ext>
              </a:extLst>
            </p:cNvPr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607" y="2789308"/>
              <a:ext cx="3124948" cy="3861038"/>
            </a:xfrm>
            <a:prstGeom prst="rect">
              <a:avLst/>
            </a:prstGeom>
          </p:spPr>
        </p:pic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1A58C6FE-9C43-48E4-52D9-7A07CC3101ED}"/>
                </a:ext>
              </a:extLst>
            </p:cNvPr>
            <p:cNvSpPr txBox="1"/>
            <p:nvPr/>
          </p:nvSpPr>
          <p:spPr>
            <a:xfrm>
              <a:off x="1265742" y="3122547"/>
              <a:ext cx="1289050" cy="30575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9900" b="1" spc="1230" dirty="0">
                  <a:solidFill>
                    <a:srgbClr val="FFFFFF"/>
                  </a:solidFill>
                  <a:latin typeface="Trebuchet MS"/>
                  <a:cs typeface="Trebuchet MS"/>
                </a:rPr>
                <a:t>?</a:t>
              </a:r>
              <a:endParaRPr sz="19900" dirty="0">
                <a:latin typeface="Trebuchet MS"/>
                <a:cs typeface="Trebuchet MS"/>
              </a:endParaRPr>
            </a:p>
          </p:txBody>
        </p:sp>
      </p:grpSp>
      <p:sp>
        <p:nvSpPr>
          <p:cNvPr id="14" name="object 3">
            <a:extLst>
              <a:ext uri="{FF2B5EF4-FFF2-40B4-BE49-F238E27FC236}">
                <a16:creationId xmlns:a16="http://schemas.microsoft.com/office/drawing/2014/main" id="{ACA04F58-F461-EEFF-5E16-D23DE581CFA9}"/>
              </a:ext>
            </a:extLst>
          </p:cNvPr>
          <p:cNvSpPr txBox="1"/>
          <p:nvPr/>
        </p:nvSpPr>
        <p:spPr>
          <a:xfrm>
            <a:off x="5945792" y="2075620"/>
            <a:ext cx="4616042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5415">
              <a:spcBef>
                <a:spcPts val="1240"/>
              </a:spcBef>
            </a:pPr>
            <a:r>
              <a:rPr lang="en-GB" sz="2400" spc="-55" dirty="0">
                <a:solidFill>
                  <a:srgbClr val="001A6F"/>
                </a:solidFill>
                <a:latin typeface="Georgia Pro" panose="02040502050405020303" pitchFamily="18" charset="0"/>
              </a:rPr>
              <a:t>worldskillsindia@nsdcindia</a:t>
            </a:r>
            <a:r>
              <a:rPr sz="2400" spc="-55" dirty="0">
                <a:solidFill>
                  <a:srgbClr val="001A6F"/>
                </a:solidFill>
                <a:latin typeface="Georgia Pro" panose="02040502050405020303" pitchFamily="18" charset="0"/>
              </a:rPr>
              <a:t>.</a:t>
            </a:r>
            <a:r>
              <a:rPr lang="en-GB" sz="2400" spc="-55" dirty="0">
                <a:solidFill>
                  <a:srgbClr val="001A6F"/>
                </a:solidFill>
                <a:latin typeface="Georgia Pro" panose="02040502050405020303" pitchFamily="18" charset="0"/>
              </a:rPr>
              <a:t>org</a:t>
            </a:r>
            <a:endParaRPr sz="2400" spc="-55" dirty="0">
              <a:solidFill>
                <a:srgbClr val="001A6F"/>
              </a:solidFill>
              <a:latin typeface="Georgia Pro" panose="02040502050405020303" pitchFamily="18" charset="0"/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B765A159-DE68-FC8B-C105-F705DE514996}"/>
              </a:ext>
            </a:extLst>
          </p:cNvPr>
          <p:cNvSpPr txBox="1">
            <a:spLocks/>
          </p:cNvSpPr>
          <p:nvPr/>
        </p:nvSpPr>
        <p:spPr>
          <a:xfrm>
            <a:off x="6265525" y="3307295"/>
            <a:ext cx="4296309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105"/>
              </a:spcBef>
            </a:pPr>
            <a:r>
              <a:rPr lang="en-IN" sz="3600" b="1" dirty="0">
                <a:solidFill>
                  <a:schemeClr val="tx2"/>
                </a:solidFill>
                <a:latin typeface="Georgia Pro" panose="020B0604020202020204" pitchFamily="18" charset="0"/>
                <a:ea typeface="+mn-ea"/>
                <a:cs typeface="+mn-cs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46311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9173CAC-B48D-5384-01B1-7FEEE9F908DA}"/>
              </a:ext>
            </a:extLst>
          </p:cNvPr>
          <p:cNvGrpSpPr/>
          <p:nvPr/>
        </p:nvGrpSpPr>
        <p:grpSpPr>
          <a:xfrm>
            <a:off x="82192" y="87873"/>
            <a:ext cx="10644027" cy="594791"/>
            <a:chOff x="609875" y="422356"/>
            <a:chExt cx="10644027" cy="594791"/>
          </a:xfrm>
        </p:grpSpPr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CA70F082-DBF4-E4FF-6472-9B6B0F5206C3}"/>
                </a:ext>
              </a:extLst>
            </p:cNvPr>
            <p:cNvSpPr txBox="1">
              <a:spLocks/>
            </p:cNvSpPr>
            <p:nvPr/>
          </p:nvSpPr>
          <p:spPr>
            <a:xfrm>
              <a:off x="702343" y="422356"/>
              <a:ext cx="10551559" cy="50590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05"/>
                </a:spcBef>
              </a:pPr>
              <a:r>
                <a:rPr lang="en-IN" sz="3200" b="1" dirty="0">
                  <a:solidFill>
                    <a:schemeClr val="tx2"/>
                  </a:solidFill>
                  <a:latin typeface="Georgia Pro" panose="020B0604020202020204" pitchFamily="18" charset="0"/>
                  <a:ea typeface="+mn-ea"/>
                  <a:cs typeface="+mn-cs"/>
                </a:rPr>
                <a:t>About WorldSkills and  WorldSkills Competitions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47233AE-0A69-B313-5F48-3ECE57A7E9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875" y="1017147"/>
              <a:ext cx="1035618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BA68C06-700C-6DCC-75E7-796CCFA344A3}"/>
              </a:ext>
            </a:extLst>
          </p:cNvPr>
          <p:cNvGrpSpPr/>
          <p:nvPr/>
        </p:nvGrpSpPr>
        <p:grpSpPr>
          <a:xfrm>
            <a:off x="494255" y="1006671"/>
            <a:ext cx="11564181" cy="5516190"/>
            <a:chOff x="1158086" y="1956756"/>
            <a:chExt cx="10882635" cy="5075668"/>
          </a:xfrm>
        </p:grpSpPr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656177EA-B026-6F48-4F68-B173BBB49EA3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8086" y="3464272"/>
              <a:ext cx="1923080" cy="1095644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C3AD854-F96C-AC21-3B1B-8B333E23A925}"/>
                </a:ext>
              </a:extLst>
            </p:cNvPr>
            <p:cNvGrpSpPr/>
            <p:nvPr/>
          </p:nvGrpSpPr>
          <p:grpSpPr>
            <a:xfrm>
              <a:off x="10551393" y="2672848"/>
              <a:ext cx="1489328" cy="3964172"/>
              <a:chOff x="10551393" y="2672848"/>
              <a:chExt cx="1489328" cy="3964172"/>
            </a:xfrm>
          </p:grpSpPr>
          <p:pic>
            <p:nvPicPr>
              <p:cNvPr id="11" name="bg object 17">
                <a:extLst>
                  <a:ext uri="{FF2B5EF4-FFF2-40B4-BE49-F238E27FC236}">
                    <a16:creationId xmlns:a16="http://schemas.microsoft.com/office/drawing/2014/main" id="{B7A4BF81-4498-F834-CCE0-3C2415B08A15}"/>
                  </a:ext>
                </a:extLst>
              </p:cNvPr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76926" y="6167628"/>
                <a:ext cx="406174" cy="469392"/>
              </a:xfrm>
              <a:prstGeom prst="rect">
                <a:avLst/>
              </a:prstGeom>
            </p:spPr>
          </p:pic>
          <p:pic>
            <p:nvPicPr>
              <p:cNvPr id="12" name="bg object 18">
                <a:extLst>
                  <a:ext uri="{FF2B5EF4-FFF2-40B4-BE49-F238E27FC236}">
                    <a16:creationId xmlns:a16="http://schemas.microsoft.com/office/drawing/2014/main" id="{451C4FEA-8FC1-71EB-5591-970E739C41A3}"/>
                  </a:ext>
                </a:extLst>
              </p:cNvPr>
              <p:cNvPicPr/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51393" y="3889335"/>
                <a:ext cx="487879" cy="565240"/>
              </a:xfrm>
              <a:prstGeom prst="rect">
                <a:avLst/>
              </a:prstGeom>
            </p:spPr>
          </p:pic>
          <p:pic>
            <p:nvPicPr>
              <p:cNvPr id="13" name="bg object 19">
                <a:extLst>
                  <a:ext uri="{FF2B5EF4-FFF2-40B4-BE49-F238E27FC236}">
                    <a16:creationId xmlns:a16="http://schemas.microsoft.com/office/drawing/2014/main" id="{78F3C5B6-CDEC-DC3A-224A-E3D3B8E661AC}"/>
                  </a:ext>
                </a:extLst>
              </p:cNvPr>
              <p:cNvPicPr/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70082" y="5103576"/>
                <a:ext cx="466244" cy="536240"/>
              </a:xfrm>
              <a:prstGeom prst="rect">
                <a:avLst/>
              </a:prstGeom>
            </p:spPr>
          </p:pic>
          <p:pic>
            <p:nvPicPr>
              <p:cNvPr id="14" name="bg object 20">
                <a:extLst>
                  <a:ext uri="{FF2B5EF4-FFF2-40B4-BE49-F238E27FC236}">
                    <a16:creationId xmlns:a16="http://schemas.microsoft.com/office/drawing/2014/main" id="{60D308DD-9E56-4744-42BA-3861C19D4081}"/>
                  </a:ext>
                </a:extLst>
              </p:cNvPr>
              <p:cNvPicPr/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20281" y="4012095"/>
                <a:ext cx="620440" cy="717606"/>
              </a:xfrm>
              <a:prstGeom prst="rect">
                <a:avLst/>
              </a:prstGeom>
            </p:spPr>
          </p:pic>
          <p:pic>
            <p:nvPicPr>
              <p:cNvPr id="15" name="bg object 21">
                <a:extLst>
                  <a:ext uri="{FF2B5EF4-FFF2-40B4-BE49-F238E27FC236}">
                    <a16:creationId xmlns:a16="http://schemas.microsoft.com/office/drawing/2014/main" id="{37FAD27D-C436-ABF9-4327-0DFFEF6A269F}"/>
                  </a:ext>
                </a:extLst>
              </p:cNvPr>
              <p:cNvPicPr/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91286" y="2672848"/>
                <a:ext cx="834759" cy="962116"/>
              </a:xfrm>
              <a:prstGeom prst="rect">
                <a:avLst/>
              </a:prstGeom>
            </p:spPr>
          </p:pic>
        </p:grpSp>
        <p:sp>
          <p:nvSpPr>
            <p:cNvPr id="16" name="object 3">
              <a:extLst>
                <a:ext uri="{FF2B5EF4-FFF2-40B4-BE49-F238E27FC236}">
                  <a16:creationId xmlns:a16="http://schemas.microsoft.com/office/drawing/2014/main" id="{F1387455-C151-BBC6-ABCD-C47A51943395}"/>
                </a:ext>
              </a:extLst>
            </p:cNvPr>
            <p:cNvSpPr txBox="1"/>
            <p:nvPr/>
          </p:nvSpPr>
          <p:spPr>
            <a:xfrm>
              <a:off x="3686522" y="1956756"/>
              <a:ext cx="6678205" cy="50756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just">
                <a:lnSpc>
                  <a:spcPct val="110000"/>
                </a:lnSpc>
                <a:spcBef>
                  <a:spcPts val="100"/>
                </a:spcBef>
              </a:pPr>
              <a:r>
                <a:rPr sz="2000" spc="-3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Founded </a:t>
              </a:r>
              <a:r>
                <a:rPr sz="2000" spc="-7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in </a:t>
              </a:r>
              <a:r>
                <a:rPr sz="2000" spc="1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1950, </a:t>
              </a:r>
              <a:r>
                <a:rPr sz="2000" spc="-6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WorldSkills </a:t>
              </a:r>
              <a:r>
                <a:rPr sz="2000" spc="-10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is </a:t>
              </a:r>
              <a:r>
                <a:rPr sz="2000" spc="-7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a </a:t>
              </a:r>
              <a:r>
                <a:rPr sz="2000" spc="-6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-4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global</a:t>
              </a:r>
              <a:r>
                <a:rPr sz="2000" spc="-5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-4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organisation</a:t>
              </a:r>
              <a:r>
                <a:rPr sz="2000" spc="-6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-9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that</a:t>
              </a:r>
              <a:r>
                <a:rPr sz="2000" spc="-6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-5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promotes </a:t>
              </a:r>
              <a:r>
                <a:rPr sz="2000" spc="-5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-9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vocational,</a:t>
              </a:r>
              <a:r>
                <a:rPr sz="2000" spc="-6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-8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technological,</a:t>
              </a:r>
              <a:r>
                <a:rPr sz="2000" spc="-5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-2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and</a:t>
              </a:r>
              <a:r>
                <a:rPr sz="2000" spc="-6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-114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service- </a:t>
              </a:r>
              <a:r>
                <a:rPr sz="2000" spc="-74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-8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oriented</a:t>
              </a:r>
              <a:r>
                <a:rPr sz="2000" spc="-6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education</a:t>
              </a:r>
              <a:r>
                <a:rPr sz="2000" spc="-6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-2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and</a:t>
              </a:r>
              <a:r>
                <a:rPr sz="2000" spc="-6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-8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training.</a:t>
              </a:r>
              <a:r>
                <a:rPr sz="2000" spc="-6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endParaRPr lang="en-GB" sz="2000" spc="-65" dirty="0">
                <a:solidFill>
                  <a:srgbClr val="001A6F"/>
                </a:solidFill>
                <a:latin typeface="Georgia Pro" panose="02040502050405020303" pitchFamily="18" charset="0"/>
                <a:cs typeface="Trebuchet MS"/>
              </a:endParaRPr>
            </a:p>
            <a:p>
              <a:pPr marL="12700" marR="5080" algn="just">
                <a:lnSpc>
                  <a:spcPct val="110000"/>
                </a:lnSpc>
                <a:spcBef>
                  <a:spcPts val="100"/>
                </a:spcBef>
              </a:pPr>
              <a:endParaRPr lang="en-GB" sz="2000" spc="30" dirty="0">
                <a:solidFill>
                  <a:srgbClr val="001A6F"/>
                </a:solidFill>
                <a:latin typeface="Georgia Pro" panose="02040502050405020303" pitchFamily="18" charset="0"/>
                <a:cs typeface="Trebuchet MS"/>
              </a:endParaRPr>
            </a:p>
            <a:p>
              <a:pPr marL="12700" marR="5080" algn="just">
                <a:lnSpc>
                  <a:spcPct val="110000"/>
                </a:lnSpc>
                <a:spcBef>
                  <a:spcPts val="100"/>
                </a:spcBef>
              </a:pPr>
              <a:r>
                <a:rPr lang="en-GB" sz="2000" spc="3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WorldSkills</a:t>
              </a:r>
              <a:r>
                <a:rPr sz="2000" spc="3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3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-5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promote </a:t>
              </a:r>
              <a:r>
                <a:rPr sz="2000" spc="-10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skilled </a:t>
              </a:r>
              <a:r>
                <a:rPr sz="2000" spc="-114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careers </a:t>
              </a:r>
              <a:r>
                <a:rPr sz="2000" spc="-7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in </a:t>
              </a:r>
              <a:r>
                <a:rPr lang="en-GB" sz="2000" spc="7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86</a:t>
              </a:r>
              <a:r>
                <a:rPr sz="2000" spc="7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1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Member </a:t>
              </a:r>
              <a:r>
                <a:rPr sz="2000" spc="-74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-12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c</a:t>
              </a:r>
              <a:r>
                <a:rPr sz="2000" spc="5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o</a:t>
              </a:r>
              <a:r>
                <a:rPr sz="2000" spc="2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un</a:t>
              </a:r>
              <a:r>
                <a:rPr sz="2000" spc="-16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t</a:t>
              </a:r>
              <a:r>
                <a:rPr sz="2000" spc="-14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r</a:t>
              </a:r>
              <a:r>
                <a:rPr sz="2000" spc="-15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i</a:t>
              </a:r>
              <a:r>
                <a:rPr sz="2000" spc="-114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e</a:t>
              </a:r>
              <a:r>
                <a:rPr sz="2000" spc="-4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s </a:t>
              </a:r>
              <a:r>
                <a:rPr sz="2000" spc="-6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a</a:t>
              </a:r>
              <a:r>
                <a:rPr sz="2000" spc="2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n</a:t>
              </a:r>
              <a:r>
                <a:rPr sz="2000" spc="-1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d</a:t>
              </a:r>
              <a:r>
                <a:rPr sz="2000" spc="-5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-18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r</a:t>
              </a:r>
              <a:r>
                <a:rPr sz="2000" spc="-114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e</a:t>
              </a:r>
              <a:r>
                <a:rPr sz="2000" spc="13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g</a:t>
              </a:r>
              <a:r>
                <a:rPr sz="2000" spc="-15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i</a:t>
              </a:r>
              <a:r>
                <a:rPr sz="2000" spc="5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o</a:t>
              </a:r>
              <a:r>
                <a:rPr sz="2000" spc="2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n</a:t>
              </a:r>
              <a:r>
                <a:rPr sz="2000" spc="-4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s</a:t>
              </a:r>
              <a:r>
                <a:rPr sz="2000" spc="-22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,</a:t>
              </a:r>
              <a:r>
                <a:rPr sz="2000" spc="-6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-7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a</a:t>
              </a:r>
              <a:r>
                <a:rPr sz="2000" spc="-18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ll</a:t>
              </a:r>
              <a:r>
                <a:rPr sz="2000" spc="-6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8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w</a:t>
              </a:r>
              <a:r>
                <a:rPr sz="2000" spc="4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o</a:t>
              </a:r>
              <a:r>
                <a:rPr sz="2000" spc="-14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r</a:t>
              </a:r>
              <a:r>
                <a:rPr sz="2000" spc="-1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k</a:t>
              </a:r>
              <a:r>
                <a:rPr sz="2000" spc="-7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in</a:t>
              </a:r>
              <a:r>
                <a:rPr sz="2000" spc="9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g  </a:t>
              </a:r>
              <a:r>
                <a:rPr sz="2000" spc="-5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with</a:t>
              </a:r>
              <a:r>
                <a:rPr sz="2000" spc="-6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-7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youth,</a:t>
              </a:r>
              <a:r>
                <a:rPr sz="2000" spc="-6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-8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educators,</a:t>
              </a:r>
              <a:r>
                <a:rPr sz="2000" spc="-6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-4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governments </a:t>
              </a:r>
              <a:r>
                <a:rPr sz="2000" spc="-3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-2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and</a:t>
              </a:r>
              <a:r>
                <a:rPr sz="2000" spc="-6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-8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industries</a:t>
              </a:r>
              <a:r>
                <a:rPr sz="2000" spc="-6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to </a:t>
              </a:r>
              <a:r>
                <a:rPr sz="2000" spc="-7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help</a:t>
              </a:r>
              <a:r>
                <a:rPr sz="2000" spc="-6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-10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prepare</a:t>
              </a:r>
              <a:r>
                <a:rPr sz="2000" spc="-6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-8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the </a:t>
              </a:r>
              <a:r>
                <a:rPr sz="2000" spc="-8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-6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workforce </a:t>
              </a:r>
              <a:r>
                <a:rPr sz="2000" spc="-2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and </a:t>
              </a:r>
              <a:r>
                <a:rPr sz="2000" spc="-114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talent </a:t>
              </a:r>
              <a:r>
                <a:rPr sz="2000" spc="-2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of </a:t>
              </a:r>
              <a:r>
                <a:rPr sz="2000" spc="-6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today for </a:t>
              </a:r>
              <a:r>
                <a:rPr sz="2000" spc="-8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the </a:t>
              </a:r>
              <a:r>
                <a:rPr sz="2000" spc="-8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-9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jobs</a:t>
              </a:r>
              <a:r>
                <a:rPr sz="2000" spc="-6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-2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of</a:t>
              </a:r>
              <a:r>
                <a:rPr sz="2000" spc="-5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-85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the</a:t>
              </a:r>
              <a:r>
                <a:rPr sz="2000" spc="-6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 </a:t>
              </a:r>
              <a:r>
                <a:rPr sz="2000" spc="-11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future.</a:t>
              </a:r>
              <a:endParaRPr lang="en-GB" sz="2000" spc="-110" dirty="0">
                <a:solidFill>
                  <a:srgbClr val="001A6F"/>
                </a:solidFill>
                <a:latin typeface="Georgia Pro" panose="02040502050405020303" pitchFamily="18" charset="0"/>
                <a:cs typeface="Trebuchet MS"/>
              </a:endParaRPr>
            </a:p>
            <a:p>
              <a:pPr marL="12700" marR="5080" algn="just">
                <a:lnSpc>
                  <a:spcPct val="110000"/>
                </a:lnSpc>
                <a:spcBef>
                  <a:spcPts val="100"/>
                </a:spcBef>
              </a:pPr>
              <a:endParaRPr lang="en-GB" sz="2000" spc="-110" dirty="0">
                <a:solidFill>
                  <a:srgbClr val="001A6F"/>
                </a:solidFill>
                <a:latin typeface="Georgia Pro" panose="02040502050405020303" pitchFamily="18" charset="0"/>
                <a:cs typeface="Trebuchet MS"/>
              </a:endParaRPr>
            </a:p>
            <a:p>
              <a:pPr marL="12700" marR="5080" algn="just">
                <a:lnSpc>
                  <a:spcPct val="110000"/>
                </a:lnSpc>
                <a:spcBef>
                  <a:spcPts val="100"/>
                </a:spcBef>
              </a:pPr>
              <a:r>
                <a:rPr lang="en-IN" sz="2000" spc="-11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WorldSkills Competition is a biennial  Competition. </a:t>
              </a:r>
            </a:p>
            <a:p>
              <a:pPr marL="12700" marR="5080" algn="just">
                <a:lnSpc>
                  <a:spcPct val="110000"/>
                </a:lnSpc>
                <a:spcBef>
                  <a:spcPts val="100"/>
                </a:spcBef>
              </a:pPr>
              <a:endParaRPr lang="en-IN" sz="2000" spc="-110" dirty="0">
                <a:solidFill>
                  <a:srgbClr val="001A6F"/>
                </a:solidFill>
                <a:latin typeface="Georgia Pro" panose="02040502050405020303" pitchFamily="18" charset="0"/>
                <a:cs typeface="Trebuchet MS"/>
              </a:endParaRPr>
            </a:p>
            <a:p>
              <a:pPr marL="12700" marR="5080" algn="just">
                <a:lnSpc>
                  <a:spcPct val="110000"/>
                </a:lnSpc>
                <a:spcBef>
                  <a:spcPts val="100"/>
                </a:spcBef>
              </a:pPr>
              <a:r>
                <a:rPr lang="en-IN" sz="2000" spc="-11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Last WorldSkills Competition took place in 2022 and next is planned in 2024 at Lyon, France</a:t>
              </a:r>
            </a:p>
            <a:p>
              <a:pPr marL="12700" marR="5080" algn="just">
                <a:lnSpc>
                  <a:spcPct val="110000"/>
                </a:lnSpc>
                <a:spcBef>
                  <a:spcPts val="100"/>
                </a:spcBef>
              </a:pPr>
              <a:endParaRPr lang="en-IN" sz="2000" spc="-110" dirty="0">
                <a:solidFill>
                  <a:srgbClr val="001A6F"/>
                </a:solidFill>
                <a:latin typeface="Georgia Pro" panose="02040502050405020303" pitchFamily="18" charset="0"/>
                <a:cs typeface="Trebuchet MS"/>
              </a:endParaRPr>
            </a:p>
            <a:p>
              <a:pPr marL="12700" marR="5080" algn="just">
                <a:lnSpc>
                  <a:spcPct val="110000"/>
                </a:lnSpc>
                <a:spcBef>
                  <a:spcPts val="100"/>
                </a:spcBef>
              </a:pPr>
              <a:r>
                <a:rPr lang="en-IN" sz="2000" spc="-110" dirty="0">
                  <a:solidFill>
                    <a:srgbClr val="001A6F"/>
                  </a:solidFill>
                  <a:latin typeface="Georgia Pro" panose="02040502050405020303" pitchFamily="18" charset="0"/>
                  <a:cs typeface="Trebuchet MS"/>
                </a:rPr>
                <a:t>Eligibility Criteria is Age and Skills. For WorldSkills Lyon : Born on and after 1 Jan 2002. For Some Skills it is born on and after 1 Jan 1999</a:t>
              </a:r>
              <a:endParaRPr sz="2000" dirty="0">
                <a:latin typeface="Georgia Pro" panose="02040502050405020303" pitchFamily="18" charset="0"/>
                <a:cs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59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BFD5924-489C-CD74-C481-1FDB6023841A}"/>
              </a:ext>
            </a:extLst>
          </p:cNvPr>
          <p:cNvGrpSpPr/>
          <p:nvPr/>
        </p:nvGrpSpPr>
        <p:grpSpPr>
          <a:xfrm>
            <a:off x="-441790" y="34933"/>
            <a:ext cx="6082301" cy="505908"/>
            <a:chOff x="527683" y="422356"/>
            <a:chExt cx="3808011" cy="550405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4031B9CA-C617-5A0E-3680-7ECF192FA024}"/>
                </a:ext>
              </a:extLst>
            </p:cNvPr>
            <p:cNvSpPr txBox="1">
              <a:spLocks/>
            </p:cNvSpPr>
            <p:nvPr/>
          </p:nvSpPr>
          <p:spPr>
            <a:xfrm>
              <a:off x="527683" y="422356"/>
              <a:ext cx="3808011" cy="55040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105"/>
                </a:spcBef>
              </a:pPr>
              <a:r>
                <a:rPr lang="en-IN" sz="3200" b="1" dirty="0">
                  <a:solidFill>
                    <a:schemeClr val="tx2"/>
                  </a:solidFill>
                  <a:latin typeface="Georgia Pro" panose="020B0604020202020204" pitchFamily="18" charset="0"/>
                  <a:ea typeface="+mn-ea"/>
                  <a:cs typeface="+mn-cs"/>
                </a:rPr>
                <a:t>About WorldSkills India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251D967-38C1-22C7-1E04-8BA48840EA6A}"/>
                </a:ext>
              </a:extLst>
            </p:cNvPr>
            <p:cNvCxnSpPr>
              <a:cxnSpLocks/>
            </p:cNvCxnSpPr>
            <p:nvPr/>
          </p:nvCxnSpPr>
          <p:spPr>
            <a:xfrm>
              <a:off x="856811" y="972761"/>
              <a:ext cx="314439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6046F8-22F5-C548-AF68-41EB0805429D}"/>
              </a:ext>
            </a:extLst>
          </p:cNvPr>
          <p:cNvGrpSpPr/>
          <p:nvPr/>
        </p:nvGrpSpPr>
        <p:grpSpPr>
          <a:xfrm>
            <a:off x="372970" y="1132653"/>
            <a:ext cx="11719713" cy="5194780"/>
            <a:chOff x="541571" y="1929679"/>
            <a:chExt cx="11550520" cy="484090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4BAD3A6-A8A3-D3AC-9F38-23AC76D431A0}"/>
                </a:ext>
              </a:extLst>
            </p:cNvPr>
            <p:cNvGrpSpPr/>
            <p:nvPr/>
          </p:nvGrpSpPr>
          <p:grpSpPr>
            <a:xfrm>
              <a:off x="541571" y="3953718"/>
              <a:ext cx="10098872" cy="2501576"/>
              <a:chOff x="541571" y="3953718"/>
              <a:chExt cx="10098872" cy="2501576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896AAE3-33EE-2DCE-E3A7-DB29EB9648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37755" y="3953718"/>
                <a:ext cx="3202688" cy="2440522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A731148-2D2E-BFAE-F931-4118B35F0B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1571" y="3953718"/>
                <a:ext cx="3164724" cy="250157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F8C02DA-9058-3ACA-20B7-CD7352A4FD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81324" y="3953718"/>
                <a:ext cx="3377067" cy="2440523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AB3EDEB-BD52-B51B-F6BE-2FB341D4F646}"/>
                </a:ext>
              </a:extLst>
            </p:cNvPr>
            <p:cNvGrpSpPr/>
            <p:nvPr/>
          </p:nvGrpSpPr>
          <p:grpSpPr>
            <a:xfrm>
              <a:off x="10602763" y="2806410"/>
              <a:ext cx="1489328" cy="3964172"/>
              <a:chOff x="10551393" y="2672848"/>
              <a:chExt cx="1489328" cy="3964172"/>
            </a:xfrm>
          </p:grpSpPr>
          <p:pic>
            <p:nvPicPr>
              <p:cNvPr id="6" name="bg object 17">
                <a:extLst>
                  <a:ext uri="{FF2B5EF4-FFF2-40B4-BE49-F238E27FC236}">
                    <a16:creationId xmlns:a16="http://schemas.microsoft.com/office/drawing/2014/main" id="{1CB32F58-C739-5C28-FA81-0638CFCC169B}"/>
                  </a:ext>
                </a:extLst>
              </p:cNvPr>
              <p:cNvPicPr/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76926" y="6167628"/>
                <a:ext cx="406174" cy="469392"/>
              </a:xfrm>
              <a:prstGeom prst="rect">
                <a:avLst/>
              </a:prstGeom>
            </p:spPr>
          </p:pic>
          <p:pic>
            <p:nvPicPr>
              <p:cNvPr id="7" name="bg object 18">
                <a:extLst>
                  <a:ext uri="{FF2B5EF4-FFF2-40B4-BE49-F238E27FC236}">
                    <a16:creationId xmlns:a16="http://schemas.microsoft.com/office/drawing/2014/main" id="{483EBB45-4757-C8D6-2E0A-76888A2ACC5A}"/>
                  </a:ext>
                </a:extLst>
              </p:cNvPr>
              <p:cNvPicPr/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51393" y="3889335"/>
                <a:ext cx="487879" cy="565240"/>
              </a:xfrm>
              <a:prstGeom prst="rect">
                <a:avLst/>
              </a:prstGeom>
            </p:spPr>
          </p:pic>
          <p:pic>
            <p:nvPicPr>
              <p:cNvPr id="8" name="bg object 19">
                <a:extLst>
                  <a:ext uri="{FF2B5EF4-FFF2-40B4-BE49-F238E27FC236}">
                    <a16:creationId xmlns:a16="http://schemas.microsoft.com/office/drawing/2014/main" id="{3A381E72-7DD3-0403-D948-1831265C2BAC}"/>
                  </a:ext>
                </a:extLst>
              </p:cNvPr>
              <p:cNvPicPr/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70082" y="5103576"/>
                <a:ext cx="466244" cy="536240"/>
              </a:xfrm>
              <a:prstGeom prst="rect">
                <a:avLst/>
              </a:prstGeom>
            </p:spPr>
          </p:pic>
          <p:pic>
            <p:nvPicPr>
              <p:cNvPr id="9" name="bg object 20">
                <a:extLst>
                  <a:ext uri="{FF2B5EF4-FFF2-40B4-BE49-F238E27FC236}">
                    <a16:creationId xmlns:a16="http://schemas.microsoft.com/office/drawing/2014/main" id="{3B52ECD8-06C6-C147-1069-25E3CF055FAE}"/>
                  </a:ext>
                </a:extLst>
              </p:cNvPr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20281" y="4012095"/>
                <a:ext cx="620440" cy="717606"/>
              </a:xfrm>
              <a:prstGeom prst="rect">
                <a:avLst/>
              </a:prstGeom>
            </p:spPr>
          </p:pic>
          <p:pic>
            <p:nvPicPr>
              <p:cNvPr id="10" name="bg object 21">
                <a:extLst>
                  <a:ext uri="{FF2B5EF4-FFF2-40B4-BE49-F238E27FC236}">
                    <a16:creationId xmlns:a16="http://schemas.microsoft.com/office/drawing/2014/main" id="{0D34EAAF-CF20-96DF-A968-E29F6C1E65C9}"/>
                  </a:ext>
                </a:extLst>
              </p:cNvPr>
              <p:cNvPicPr/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91286" y="2672848"/>
                <a:ext cx="834759" cy="962116"/>
              </a:xfrm>
              <a:prstGeom prst="rect">
                <a:avLst/>
              </a:prstGeom>
            </p:spPr>
          </p:pic>
        </p:grpSp>
        <p:sp>
          <p:nvSpPr>
            <p:cNvPr id="13" name="object 3">
              <a:extLst>
                <a:ext uri="{FF2B5EF4-FFF2-40B4-BE49-F238E27FC236}">
                  <a16:creationId xmlns:a16="http://schemas.microsoft.com/office/drawing/2014/main" id="{B10D198A-4484-6A34-4A27-F61D99BED60C}"/>
                </a:ext>
              </a:extLst>
            </p:cNvPr>
            <p:cNvSpPr txBox="1"/>
            <p:nvPr/>
          </p:nvSpPr>
          <p:spPr>
            <a:xfrm>
              <a:off x="1989154" y="1929679"/>
              <a:ext cx="9498542" cy="62837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just"/>
              <a:r>
                <a:rPr lang="en-GB" sz="2000" spc="30" dirty="0">
                  <a:solidFill>
                    <a:srgbClr val="001A6F"/>
                  </a:solidFill>
                  <a:latin typeface="Georgia Pro" panose="02040502050405020303" pitchFamily="18" charset="0"/>
                </a:rPr>
                <a:t>WorldSkills India makes skills aspirational, inspires young talent, drives sectoral development, and helps stimulate the country’s economy.</a:t>
              </a:r>
            </a:p>
          </p:txBody>
        </p:sp>
      </p:grpSp>
      <p:pic>
        <p:nvPicPr>
          <p:cNvPr id="15" name="Picture 14" descr="A picture containing graphics, logo, font, graphic design&#10;&#10;Description automatically generated">
            <a:extLst>
              <a:ext uri="{FF2B5EF4-FFF2-40B4-BE49-F238E27FC236}">
                <a16:creationId xmlns:a16="http://schemas.microsoft.com/office/drawing/2014/main" id="{FD789298-29B9-EC63-BE16-D899FFCB084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435" y="1017884"/>
            <a:ext cx="1197081" cy="9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1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BFD5924-489C-CD74-C481-1FDB6023841A}"/>
              </a:ext>
            </a:extLst>
          </p:cNvPr>
          <p:cNvGrpSpPr/>
          <p:nvPr/>
        </p:nvGrpSpPr>
        <p:grpSpPr>
          <a:xfrm>
            <a:off x="83906" y="34933"/>
            <a:ext cx="8608031" cy="505908"/>
            <a:chOff x="856811" y="422356"/>
            <a:chExt cx="5389322" cy="550405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4031B9CA-C617-5A0E-3680-7ECF192FA024}"/>
                </a:ext>
              </a:extLst>
            </p:cNvPr>
            <p:cNvSpPr txBox="1">
              <a:spLocks/>
            </p:cNvSpPr>
            <p:nvPr/>
          </p:nvSpPr>
          <p:spPr>
            <a:xfrm>
              <a:off x="856811" y="422356"/>
              <a:ext cx="5389322" cy="55040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05"/>
                </a:spcBef>
              </a:pPr>
              <a:r>
                <a:rPr lang="en-IN" sz="3200" b="1" dirty="0">
                  <a:solidFill>
                    <a:schemeClr val="tx2"/>
                  </a:solidFill>
                  <a:latin typeface="Georgia Pro" panose="020B0604020202020204" pitchFamily="18" charset="0"/>
                  <a:ea typeface="+mn-ea"/>
                  <a:cs typeface="+mn-cs"/>
                </a:rPr>
                <a:t>India at WorldSkills Competitions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251D967-38C1-22C7-1E04-8BA48840EA6A}"/>
                </a:ext>
              </a:extLst>
            </p:cNvPr>
            <p:cNvCxnSpPr>
              <a:cxnSpLocks/>
            </p:cNvCxnSpPr>
            <p:nvPr/>
          </p:nvCxnSpPr>
          <p:spPr>
            <a:xfrm>
              <a:off x="856811" y="972761"/>
              <a:ext cx="451137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4414156-C4C5-A8D1-48D4-75F447C4A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7" t="6826" r="7315"/>
          <a:stretch/>
        </p:blipFill>
        <p:spPr>
          <a:xfrm>
            <a:off x="507185" y="980368"/>
            <a:ext cx="7761471" cy="54757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521D89B-5509-0FA1-5F21-9EFD13A33E88}"/>
              </a:ext>
            </a:extLst>
          </p:cNvPr>
          <p:cNvSpPr/>
          <p:nvPr/>
        </p:nvSpPr>
        <p:spPr>
          <a:xfrm>
            <a:off x="8435082" y="2048709"/>
            <a:ext cx="3708883" cy="3339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</a:rPr>
              <a:t>In WorldSkills Competition 2022: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2 Silver Medals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3 Bronze Medals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13 Medallion for Excellence</a:t>
            </a:r>
            <a:endParaRPr lang="en-IN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F6E458-1849-A0EB-6B34-B735D0323068}"/>
              </a:ext>
            </a:extLst>
          </p:cNvPr>
          <p:cNvGrpSpPr/>
          <p:nvPr/>
        </p:nvGrpSpPr>
        <p:grpSpPr>
          <a:xfrm>
            <a:off x="82194" y="87159"/>
            <a:ext cx="9390580" cy="567463"/>
            <a:chOff x="527683" y="422356"/>
            <a:chExt cx="6181341" cy="567463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62BE77B4-4237-68B0-FBB5-1854454B4983}"/>
                </a:ext>
              </a:extLst>
            </p:cNvPr>
            <p:cNvSpPr txBox="1">
              <a:spLocks/>
            </p:cNvSpPr>
            <p:nvPr/>
          </p:nvSpPr>
          <p:spPr>
            <a:xfrm>
              <a:off x="527683" y="422356"/>
              <a:ext cx="6181341" cy="50590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ts val="105"/>
                </a:spcBef>
              </a:pPr>
              <a:r>
                <a:rPr lang="en-IN" sz="3200" b="1" dirty="0">
                  <a:solidFill>
                    <a:schemeClr val="tx2"/>
                  </a:solidFill>
                  <a:latin typeface="Georgia Pro" panose="020B0604020202020204" pitchFamily="18" charset="0"/>
                  <a:ea typeface="+mn-ea"/>
                  <a:cs typeface="+mn-cs"/>
                </a:rPr>
                <a:t>About IndiaSkills Competition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7633336-1447-746C-9299-283AF9DE522C}"/>
                </a:ext>
              </a:extLst>
            </p:cNvPr>
            <p:cNvCxnSpPr>
              <a:cxnSpLocks/>
            </p:cNvCxnSpPr>
            <p:nvPr/>
          </p:nvCxnSpPr>
          <p:spPr>
            <a:xfrm>
              <a:off x="527683" y="989819"/>
              <a:ext cx="411187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F7EC3D6-FB2A-49D6-4E1D-59FBA4410009}"/>
              </a:ext>
            </a:extLst>
          </p:cNvPr>
          <p:cNvGrpSpPr/>
          <p:nvPr/>
        </p:nvGrpSpPr>
        <p:grpSpPr>
          <a:xfrm>
            <a:off x="146120" y="798544"/>
            <a:ext cx="11946562" cy="5972297"/>
            <a:chOff x="153572" y="1665530"/>
            <a:chExt cx="11774136" cy="491105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AF130E9-97F1-9DF8-4B2A-6DD55FA88587}"/>
                </a:ext>
              </a:extLst>
            </p:cNvPr>
            <p:cNvGrpSpPr/>
            <p:nvPr/>
          </p:nvGrpSpPr>
          <p:grpSpPr>
            <a:xfrm>
              <a:off x="413743" y="1665530"/>
              <a:ext cx="11513965" cy="4911053"/>
              <a:chOff x="598675" y="1665530"/>
              <a:chExt cx="11513965" cy="4911053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F8C6670-943B-8FA5-4818-B7B8BED68516}"/>
                  </a:ext>
                </a:extLst>
              </p:cNvPr>
              <p:cNvGrpSpPr/>
              <p:nvPr/>
            </p:nvGrpSpPr>
            <p:grpSpPr>
              <a:xfrm>
                <a:off x="10623312" y="2583498"/>
                <a:ext cx="1489328" cy="3937667"/>
                <a:chOff x="10551393" y="2699353"/>
                <a:chExt cx="1489328" cy="3937667"/>
              </a:xfrm>
            </p:grpSpPr>
            <p:pic>
              <p:nvPicPr>
                <p:cNvPr id="7" name="bg object 17">
                  <a:extLst>
                    <a:ext uri="{FF2B5EF4-FFF2-40B4-BE49-F238E27FC236}">
                      <a16:creationId xmlns:a16="http://schemas.microsoft.com/office/drawing/2014/main" id="{37E033BF-6975-C3BC-6382-A976A506C49E}"/>
                    </a:ext>
                  </a:extLst>
                </p:cNvPr>
                <p:cNvPicPr/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76926" y="6167628"/>
                  <a:ext cx="406174" cy="469392"/>
                </a:xfrm>
                <a:prstGeom prst="rect">
                  <a:avLst/>
                </a:prstGeom>
              </p:spPr>
            </p:pic>
            <p:pic>
              <p:nvPicPr>
                <p:cNvPr id="8" name="bg object 18">
                  <a:extLst>
                    <a:ext uri="{FF2B5EF4-FFF2-40B4-BE49-F238E27FC236}">
                      <a16:creationId xmlns:a16="http://schemas.microsoft.com/office/drawing/2014/main" id="{DC79D834-3CC6-0EDB-E6B1-CFAA740DC6A8}"/>
                    </a:ext>
                  </a:extLst>
                </p:cNvPr>
                <p:cNvPicPr/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51393" y="3915840"/>
                  <a:ext cx="487879" cy="565240"/>
                </a:xfrm>
                <a:prstGeom prst="rect">
                  <a:avLst/>
                </a:prstGeom>
              </p:spPr>
            </p:pic>
            <p:pic>
              <p:nvPicPr>
                <p:cNvPr id="9" name="bg object 19">
                  <a:extLst>
                    <a:ext uri="{FF2B5EF4-FFF2-40B4-BE49-F238E27FC236}">
                      <a16:creationId xmlns:a16="http://schemas.microsoft.com/office/drawing/2014/main" id="{993B9465-7F66-04CA-A9FC-9D8CF4AAD548}"/>
                    </a:ext>
                  </a:extLst>
                </p:cNvPr>
                <p:cNvPicPr/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70082" y="5103576"/>
                  <a:ext cx="466244" cy="536240"/>
                </a:xfrm>
                <a:prstGeom prst="rect">
                  <a:avLst/>
                </a:prstGeom>
              </p:spPr>
            </p:pic>
            <p:pic>
              <p:nvPicPr>
                <p:cNvPr id="10" name="bg object 20">
                  <a:extLst>
                    <a:ext uri="{FF2B5EF4-FFF2-40B4-BE49-F238E27FC236}">
                      <a16:creationId xmlns:a16="http://schemas.microsoft.com/office/drawing/2014/main" id="{6D64A4D5-CBFB-6A65-0036-6570135D7226}"/>
                    </a:ext>
                  </a:extLst>
                </p:cNvPr>
                <p:cNvPicPr/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20281" y="4038600"/>
                  <a:ext cx="620440" cy="717606"/>
                </a:xfrm>
                <a:prstGeom prst="rect">
                  <a:avLst/>
                </a:prstGeom>
              </p:spPr>
            </p:pic>
            <p:pic>
              <p:nvPicPr>
                <p:cNvPr id="11" name="bg object 21">
                  <a:extLst>
                    <a:ext uri="{FF2B5EF4-FFF2-40B4-BE49-F238E27FC236}">
                      <a16:creationId xmlns:a16="http://schemas.microsoft.com/office/drawing/2014/main" id="{743DC3F6-9B77-E962-1CFF-17C626519CD7}"/>
                    </a:ext>
                  </a:extLst>
                </p:cNvPr>
                <p:cNvPicPr/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91286" y="2699353"/>
                  <a:ext cx="834759" cy="962116"/>
                </a:xfrm>
                <a:prstGeom prst="rect">
                  <a:avLst/>
                </a:prstGeom>
              </p:spPr>
            </p:pic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AB4FB5A-49C7-63FD-0929-1E60B53BD502}"/>
                  </a:ext>
                </a:extLst>
              </p:cNvPr>
              <p:cNvSpPr/>
              <p:nvPr/>
            </p:nvSpPr>
            <p:spPr>
              <a:xfrm>
                <a:off x="598675" y="1665530"/>
                <a:ext cx="9750709" cy="49110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700" algn="just">
                  <a:spcBef>
                    <a:spcPts val="95"/>
                  </a:spcBef>
                </a:pPr>
                <a:r>
                  <a:rPr lang="en-GB" sz="2400" b="1" spc="-55" dirty="0">
                    <a:solidFill>
                      <a:srgbClr val="001A6F"/>
                    </a:solidFill>
                    <a:latin typeface="Georgia Pro" panose="02040502050405020303" pitchFamily="18" charset="0"/>
                  </a:rPr>
                  <a:t>Key Objectives:</a:t>
                </a:r>
              </a:p>
              <a:p>
                <a:pPr marL="12700" algn="just">
                  <a:spcBef>
                    <a:spcPts val="95"/>
                  </a:spcBef>
                </a:pPr>
                <a:endParaRPr lang="en-GB" sz="2000" spc="-55" dirty="0">
                  <a:solidFill>
                    <a:srgbClr val="001A6F"/>
                  </a:solidFill>
                  <a:latin typeface="Georgia Pro" panose="02040502050405020303" pitchFamily="18" charset="0"/>
                </a:endParaRPr>
              </a:p>
              <a:p>
                <a:pPr marL="12700" algn="just">
                  <a:spcBef>
                    <a:spcPts val="95"/>
                  </a:spcBef>
                </a:pPr>
                <a:r>
                  <a:rPr lang="en-GB" sz="2000" spc="-55" dirty="0">
                    <a:solidFill>
                      <a:srgbClr val="001A6F"/>
                    </a:solidFill>
                    <a:latin typeface="Georgia Pro" panose="02040502050405020303" pitchFamily="18" charset="0"/>
                  </a:rPr>
                  <a:t>Promulgate skills in society to motivate the youth to pursue   vocational education</a:t>
                </a:r>
              </a:p>
              <a:p>
                <a:pPr marL="12700" algn="just">
                  <a:spcBef>
                    <a:spcPts val="95"/>
                  </a:spcBef>
                </a:pPr>
                <a:endParaRPr lang="en-GB" sz="2000" spc="-55" dirty="0">
                  <a:solidFill>
                    <a:srgbClr val="001A6F"/>
                  </a:solidFill>
                  <a:latin typeface="Georgia Pro" panose="02040502050405020303" pitchFamily="18" charset="0"/>
                </a:endParaRPr>
              </a:p>
              <a:p>
                <a:pPr marL="12700" algn="just">
                  <a:spcBef>
                    <a:spcPts val="95"/>
                  </a:spcBef>
                </a:pPr>
                <a:r>
                  <a:rPr lang="en-GB" sz="2000" spc="-55" dirty="0">
                    <a:solidFill>
                      <a:srgbClr val="001A6F"/>
                    </a:solidFill>
                    <a:latin typeface="Georgia Pro" panose="02040502050405020303" pitchFamily="18" charset="0"/>
                  </a:rPr>
                  <a:t>Champion skills and learning for work through local, regional, national and international skills competitions</a:t>
                </a:r>
              </a:p>
              <a:p>
                <a:pPr marL="12700" algn="just">
                  <a:spcBef>
                    <a:spcPts val="95"/>
                  </a:spcBef>
                </a:pPr>
                <a:endParaRPr lang="en-GB" sz="2000" spc="-55" dirty="0">
                  <a:solidFill>
                    <a:srgbClr val="001A6F"/>
                  </a:solidFill>
                  <a:latin typeface="Georgia Pro" panose="02040502050405020303" pitchFamily="18" charset="0"/>
                </a:endParaRPr>
              </a:p>
              <a:p>
                <a:pPr marL="12700" algn="just">
                  <a:spcBef>
                    <a:spcPts val="95"/>
                  </a:spcBef>
                </a:pPr>
                <a:r>
                  <a:rPr lang="en-GB" sz="2000" spc="-55" dirty="0">
                    <a:solidFill>
                      <a:srgbClr val="001A6F"/>
                    </a:solidFill>
                    <a:latin typeface="Georgia Pro" panose="02040502050405020303" pitchFamily="18" charset="0"/>
                  </a:rPr>
                  <a:t>Create partnership network comprising governments, industry, academic partners, Vocational Education and Training (VET) institutions, trade associations and youth to promote skills</a:t>
                </a:r>
              </a:p>
              <a:p>
                <a:pPr marL="12700" algn="just">
                  <a:spcBef>
                    <a:spcPts val="95"/>
                  </a:spcBef>
                </a:pPr>
                <a:endParaRPr lang="en-GB" sz="2000" spc="-55" dirty="0">
                  <a:solidFill>
                    <a:srgbClr val="001A6F"/>
                  </a:solidFill>
                  <a:latin typeface="Georgia Pro" panose="02040502050405020303" pitchFamily="18" charset="0"/>
                </a:endParaRPr>
              </a:p>
              <a:p>
                <a:pPr marL="12700" algn="just">
                  <a:spcBef>
                    <a:spcPts val="95"/>
                  </a:spcBef>
                </a:pPr>
                <a:r>
                  <a:rPr lang="en-GB" sz="2000" spc="-55" dirty="0">
                    <a:solidFill>
                      <a:srgbClr val="001A6F"/>
                    </a:solidFill>
                    <a:latin typeface="Georgia Pro" panose="02040502050405020303" pitchFamily="18" charset="0"/>
                  </a:rPr>
                  <a:t>Facilitate cooperation among governments, industry and academia</a:t>
                </a:r>
              </a:p>
              <a:p>
                <a:pPr marL="12700" algn="just">
                  <a:spcBef>
                    <a:spcPts val="95"/>
                  </a:spcBef>
                </a:pPr>
                <a:endParaRPr lang="en-GB" sz="2000" spc="-55" dirty="0">
                  <a:solidFill>
                    <a:srgbClr val="001A6F"/>
                  </a:solidFill>
                  <a:latin typeface="Georgia Pro" panose="02040502050405020303" pitchFamily="18" charset="0"/>
                </a:endParaRPr>
              </a:p>
              <a:p>
                <a:pPr marL="12700" algn="just">
                  <a:spcBef>
                    <a:spcPts val="95"/>
                  </a:spcBef>
                </a:pPr>
                <a:r>
                  <a:rPr lang="en-GB" sz="2000" spc="-55" dirty="0">
                    <a:solidFill>
                      <a:srgbClr val="001A6F"/>
                    </a:solidFill>
                    <a:latin typeface="Georgia Pro" panose="02040502050405020303" pitchFamily="18" charset="0"/>
                  </a:rPr>
                  <a:t>Help the Indian youth attain world-class standards of competence, excellence and productivity</a:t>
                </a:r>
              </a:p>
              <a:p>
                <a:pPr algn="ctr"/>
                <a:endParaRPr lang="en-IN" dirty="0"/>
              </a:p>
            </p:txBody>
          </p:sp>
        </p:grpSp>
        <p:pic>
          <p:nvPicPr>
            <p:cNvPr id="15" name="bg object 18">
              <a:extLst>
                <a:ext uri="{FF2B5EF4-FFF2-40B4-BE49-F238E27FC236}">
                  <a16:creationId xmlns:a16="http://schemas.microsoft.com/office/drawing/2014/main" id="{4C5618F5-B7D5-3B11-82EE-34DBCBDECBCA}"/>
                </a:ext>
              </a:extLst>
            </p:cNvPr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451" y="2609949"/>
              <a:ext cx="246413" cy="280222"/>
            </a:xfrm>
            <a:prstGeom prst="rect">
              <a:avLst/>
            </a:prstGeom>
          </p:spPr>
        </p:pic>
        <p:pic>
          <p:nvPicPr>
            <p:cNvPr id="16" name="bg object 18">
              <a:extLst>
                <a:ext uri="{FF2B5EF4-FFF2-40B4-BE49-F238E27FC236}">
                  <a16:creationId xmlns:a16="http://schemas.microsoft.com/office/drawing/2014/main" id="{C0722325-AA69-38F3-54AF-AA4264E1DC47}"/>
                </a:ext>
              </a:extLst>
            </p:cNvPr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903" y="3255626"/>
              <a:ext cx="246413" cy="280222"/>
            </a:xfrm>
            <a:prstGeom prst="rect">
              <a:avLst/>
            </a:prstGeom>
          </p:spPr>
        </p:pic>
        <p:pic>
          <p:nvPicPr>
            <p:cNvPr id="17" name="bg object 18">
              <a:extLst>
                <a:ext uri="{FF2B5EF4-FFF2-40B4-BE49-F238E27FC236}">
                  <a16:creationId xmlns:a16="http://schemas.microsoft.com/office/drawing/2014/main" id="{81F8EB19-47D0-D2C1-D358-2E4F0FCA5098}"/>
                </a:ext>
              </a:extLst>
            </p:cNvPr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572" y="4085002"/>
              <a:ext cx="246413" cy="280222"/>
            </a:xfrm>
            <a:prstGeom prst="rect">
              <a:avLst/>
            </a:prstGeom>
          </p:spPr>
        </p:pic>
        <p:pic>
          <p:nvPicPr>
            <p:cNvPr id="18" name="bg object 18">
              <a:extLst>
                <a:ext uri="{FF2B5EF4-FFF2-40B4-BE49-F238E27FC236}">
                  <a16:creationId xmlns:a16="http://schemas.microsoft.com/office/drawing/2014/main" id="{E2C089D0-AABB-3D78-3098-D7EB5ED6F9A1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330" y="4980406"/>
              <a:ext cx="246413" cy="254747"/>
            </a:xfrm>
            <a:prstGeom prst="rect">
              <a:avLst/>
            </a:prstGeom>
          </p:spPr>
        </p:pic>
        <p:pic>
          <p:nvPicPr>
            <p:cNvPr id="19" name="bg object 18">
              <a:extLst>
                <a:ext uri="{FF2B5EF4-FFF2-40B4-BE49-F238E27FC236}">
                  <a16:creationId xmlns:a16="http://schemas.microsoft.com/office/drawing/2014/main" id="{D64D9D6E-315F-D60E-D32E-F6BB9650EC7D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275" y="5626083"/>
              <a:ext cx="246413" cy="254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947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F6E458-1849-A0EB-6B34-B735D0323068}"/>
              </a:ext>
            </a:extLst>
          </p:cNvPr>
          <p:cNvGrpSpPr/>
          <p:nvPr/>
        </p:nvGrpSpPr>
        <p:grpSpPr>
          <a:xfrm>
            <a:off x="94750" y="107816"/>
            <a:ext cx="10818687" cy="567463"/>
            <a:chOff x="527683" y="422356"/>
            <a:chExt cx="6181341" cy="567463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62BE77B4-4237-68B0-FBB5-1854454B4983}"/>
                </a:ext>
              </a:extLst>
            </p:cNvPr>
            <p:cNvSpPr txBox="1">
              <a:spLocks/>
            </p:cNvSpPr>
            <p:nvPr/>
          </p:nvSpPr>
          <p:spPr>
            <a:xfrm>
              <a:off x="527683" y="422356"/>
              <a:ext cx="6181341" cy="50590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ts val="105"/>
                </a:spcBef>
              </a:pPr>
              <a:r>
                <a:rPr lang="en-IN" sz="3200" b="1" dirty="0">
                  <a:solidFill>
                    <a:schemeClr val="tx2"/>
                  </a:solidFill>
                  <a:latin typeface="Georgia Pro" panose="020B0604020202020204" pitchFamily="18" charset="0"/>
                  <a:ea typeface="+mn-ea"/>
                  <a:cs typeface="+mn-cs"/>
                </a:rPr>
                <a:t>IndiaSkills Competition – Timelines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7633336-1447-746C-9299-283AF9DE522C}"/>
                </a:ext>
              </a:extLst>
            </p:cNvPr>
            <p:cNvCxnSpPr>
              <a:cxnSpLocks/>
            </p:cNvCxnSpPr>
            <p:nvPr/>
          </p:nvCxnSpPr>
          <p:spPr>
            <a:xfrm>
              <a:off x="527683" y="989819"/>
              <a:ext cx="436026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5E0EC7D-7E5A-8E60-1A6B-B8A38A83B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3" y="1781211"/>
            <a:ext cx="11609033" cy="3571626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0B5B44-CC5C-981E-153E-91799AAF2FDF}"/>
              </a:ext>
            </a:extLst>
          </p:cNvPr>
          <p:cNvSpPr/>
          <p:nvPr/>
        </p:nvSpPr>
        <p:spPr>
          <a:xfrm>
            <a:off x="657546" y="5756777"/>
            <a:ext cx="2301411" cy="542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* On Skill India Digital</a:t>
            </a:r>
            <a:endParaRPr lang="en-IN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31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3AD958-9589-1DC2-69A1-6FAB46FDE230}"/>
              </a:ext>
            </a:extLst>
          </p:cNvPr>
          <p:cNvGrpSpPr/>
          <p:nvPr/>
        </p:nvGrpSpPr>
        <p:grpSpPr>
          <a:xfrm>
            <a:off x="123290" y="39269"/>
            <a:ext cx="9390580" cy="567463"/>
            <a:chOff x="527683" y="422356"/>
            <a:chExt cx="6181341" cy="567463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76F3A242-A707-EBEE-2151-CD49E3FBE7B5}"/>
                </a:ext>
              </a:extLst>
            </p:cNvPr>
            <p:cNvSpPr txBox="1">
              <a:spLocks/>
            </p:cNvSpPr>
            <p:nvPr/>
          </p:nvSpPr>
          <p:spPr>
            <a:xfrm>
              <a:off x="527683" y="422356"/>
              <a:ext cx="6181341" cy="567463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ts val="105"/>
                </a:spcBef>
              </a:pPr>
              <a:r>
                <a:rPr lang="en-IN" sz="3600" b="1" dirty="0">
                  <a:solidFill>
                    <a:schemeClr val="tx2"/>
                  </a:solidFill>
                  <a:latin typeface="Georgia Pro" panose="020B0604020202020204" pitchFamily="18" charset="0"/>
                  <a:ea typeface="+mn-ea"/>
                  <a:cs typeface="+mn-cs"/>
                </a:rPr>
                <a:t>About IndiaSkills – Selection Process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AF1B06-1FCA-A9EF-807F-DD9BA97C2064}"/>
                </a:ext>
              </a:extLst>
            </p:cNvPr>
            <p:cNvCxnSpPr>
              <a:cxnSpLocks/>
            </p:cNvCxnSpPr>
            <p:nvPr/>
          </p:nvCxnSpPr>
          <p:spPr>
            <a:xfrm>
              <a:off x="527683" y="989819"/>
              <a:ext cx="6181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bg object 17">
            <a:extLst>
              <a:ext uri="{FF2B5EF4-FFF2-40B4-BE49-F238E27FC236}">
                <a16:creationId xmlns:a16="http://schemas.microsoft.com/office/drawing/2014/main" id="{D74721CB-B2BB-5219-3C1C-EA68C7E335A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844" y="6290916"/>
            <a:ext cx="406174" cy="469392"/>
          </a:xfrm>
          <a:prstGeom prst="rect">
            <a:avLst/>
          </a:prstGeom>
        </p:spPr>
      </p:pic>
      <p:pic>
        <p:nvPicPr>
          <p:cNvPr id="9" name="bg object 18">
            <a:extLst>
              <a:ext uri="{FF2B5EF4-FFF2-40B4-BE49-F238E27FC236}">
                <a16:creationId xmlns:a16="http://schemas.microsoft.com/office/drawing/2014/main" id="{9852D58A-1E68-970D-3984-52240D88EC2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991" y="3981160"/>
            <a:ext cx="487879" cy="565240"/>
          </a:xfrm>
          <a:prstGeom prst="rect">
            <a:avLst/>
          </a:prstGeom>
        </p:spPr>
      </p:pic>
      <p:pic>
        <p:nvPicPr>
          <p:cNvPr id="10" name="bg object 19">
            <a:extLst>
              <a:ext uri="{FF2B5EF4-FFF2-40B4-BE49-F238E27FC236}">
                <a16:creationId xmlns:a16="http://schemas.microsoft.com/office/drawing/2014/main" id="{074133DE-6D71-7A43-D197-7CE4B60D871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000" y="5226864"/>
            <a:ext cx="466244" cy="536240"/>
          </a:xfrm>
          <a:prstGeom prst="rect">
            <a:avLst/>
          </a:prstGeom>
        </p:spPr>
      </p:pic>
      <p:pic>
        <p:nvPicPr>
          <p:cNvPr id="11" name="bg object 20">
            <a:extLst>
              <a:ext uri="{FF2B5EF4-FFF2-40B4-BE49-F238E27FC236}">
                <a16:creationId xmlns:a16="http://schemas.microsoft.com/office/drawing/2014/main" id="{A4AD5401-8D10-DB36-7E2F-451017C0B042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2199" y="4103920"/>
            <a:ext cx="620440" cy="717606"/>
          </a:xfrm>
          <a:prstGeom prst="rect">
            <a:avLst/>
          </a:prstGeom>
        </p:spPr>
      </p:pic>
      <p:pic>
        <p:nvPicPr>
          <p:cNvPr id="12" name="bg object 21">
            <a:extLst>
              <a:ext uri="{FF2B5EF4-FFF2-40B4-BE49-F238E27FC236}">
                <a16:creationId xmlns:a16="http://schemas.microsoft.com/office/drawing/2014/main" id="{C7300ACE-6D43-CD8D-D756-02AA04A5FC11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7884" y="2764673"/>
            <a:ext cx="834759" cy="962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59CD88-6DC5-D184-F5A1-521E554DFA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222" y="934513"/>
            <a:ext cx="9462499" cy="58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89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F93A616-4D38-C8A4-5775-D6C05B37ED3D}"/>
              </a:ext>
            </a:extLst>
          </p:cNvPr>
          <p:cNvSpPr txBox="1">
            <a:spLocks/>
          </p:cNvSpPr>
          <p:nvPr/>
        </p:nvSpPr>
        <p:spPr>
          <a:xfrm>
            <a:off x="92467" y="110032"/>
            <a:ext cx="660628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105"/>
              </a:spcBef>
            </a:pPr>
            <a:r>
              <a:rPr lang="en-IN" sz="3200" b="1" dirty="0">
                <a:solidFill>
                  <a:schemeClr val="tx2"/>
                </a:solidFill>
                <a:latin typeface="Georgia Pro" panose="020B0604020202020204" pitchFamily="18" charset="0"/>
                <a:ea typeface="+mn-ea"/>
                <a:cs typeface="+mn-cs"/>
              </a:rPr>
              <a:t>50+ Areas of Skill Competition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9C802D-B695-A91E-9397-07A1E3C8355B}"/>
              </a:ext>
            </a:extLst>
          </p:cNvPr>
          <p:cNvCxnSpPr>
            <a:cxnSpLocks/>
          </p:cNvCxnSpPr>
          <p:nvPr/>
        </p:nvCxnSpPr>
        <p:spPr>
          <a:xfrm>
            <a:off x="193985" y="726345"/>
            <a:ext cx="620681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8FB254-994A-4137-C465-CFDCFC3CD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679257"/>
              </p:ext>
            </p:extLst>
          </p:nvPr>
        </p:nvGraphicFramePr>
        <p:xfrm>
          <a:off x="1377462" y="1062699"/>
          <a:ext cx="8444648" cy="52661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688">
                  <a:extLst>
                    <a:ext uri="{9D8B030D-6E8A-4147-A177-3AD203B41FA5}">
                      <a16:colId xmlns:a16="http://schemas.microsoft.com/office/drawing/2014/main" val="3175176657"/>
                    </a:ext>
                  </a:extLst>
                </a:gridCol>
                <a:gridCol w="1793088">
                  <a:extLst>
                    <a:ext uri="{9D8B030D-6E8A-4147-A177-3AD203B41FA5}">
                      <a16:colId xmlns:a16="http://schemas.microsoft.com/office/drawing/2014/main" val="1612598079"/>
                    </a:ext>
                  </a:extLst>
                </a:gridCol>
                <a:gridCol w="3042816">
                  <a:extLst>
                    <a:ext uri="{9D8B030D-6E8A-4147-A177-3AD203B41FA5}">
                      <a16:colId xmlns:a16="http://schemas.microsoft.com/office/drawing/2014/main" val="678447775"/>
                    </a:ext>
                  </a:extLst>
                </a:gridCol>
                <a:gridCol w="1032384">
                  <a:extLst>
                    <a:ext uri="{9D8B030D-6E8A-4147-A177-3AD203B41FA5}">
                      <a16:colId xmlns:a16="http://schemas.microsoft.com/office/drawing/2014/main" val="1074176483"/>
                    </a:ext>
                  </a:extLst>
                </a:gridCol>
                <a:gridCol w="2141672">
                  <a:extLst>
                    <a:ext uri="{9D8B030D-6E8A-4147-A177-3AD203B41FA5}">
                      <a16:colId xmlns:a16="http://schemas.microsoft.com/office/drawing/2014/main" val="3552883080"/>
                    </a:ext>
                  </a:extLst>
                </a:gridCol>
              </a:tblGrid>
              <a:tr h="477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Sl.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Sector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Skill name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No. of Competitors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Eligibility for WSC 2024 </a:t>
                      </a:r>
                    </a:p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(Born on or after)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116876"/>
                  </a:ext>
                </a:extLst>
              </a:tr>
              <a:tr h="2660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Construction and Building Technology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Wall and Floor Tiling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1st January 2002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378099"/>
                  </a:ext>
                </a:extLst>
              </a:tr>
              <a:tr h="2660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Plumbing and Heating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708298"/>
                  </a:ext>
                </a:extLst>
              </a:tr>
              <a:tr h="2660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Electrical Installations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288586"/>
                  </a:ext>
                </a:extLst>
              </a:tr>
              <a:tr h="2660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Bricklaying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13326"/>
                  </a:ext>
                </a:extLst>
              </a:tr>
              <a:tr h="2660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Plastering and Drywall Systems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333772"/>
                  </a:ext>
                </a:extLst>
              </a:tr>
              <a:tr h="2660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Painting and Decorating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273298"/>
                  </a:ext>
                </a:extLst>
              </a:tr>
              <a:tr h="2660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Cabinetmaking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826762"/>
                  </a:ext>
                </a:extLst>
              </a:tr>
              <a:tr h="2660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Joinery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963446"/>
                  </a:ext>
                </a:extLst>
              </a:tr>
              <a:tr h="2660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Carpentry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226596"/>
                  </a:ext>
                </a:extLst>
              </a:tr>
              <a:tr h="2660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Refrigeration and Air Conditioning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513765"/>
                  </a:ext>
                </a:extLst>
              </a:tr>
              <a:tr h="2660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11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Concrete Construction Work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803842"/>
                  </a:ext>
                </a:extLst>
              </a:tr>
              <a:tr h="2660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12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Digital Construction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1st January 1999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905399"/>
                  </a:ext>
                </a:extLst>
              </a:tr>
              <a:tr h="2660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13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</a:rPr>
                        <a:t>Creative Arts and Fashion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err="1">
                          <a:effectLst/>
                        </a:rPr>
                        <a:t>Jewellery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902349"/>
                  </a:ext>
                </a:extLst>
              </a:tr>
              <a:tr h="266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Floristry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02752"/>
                  </a:ext>
                </a:extLst>
              </a:tr>
              <a:tr h="266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Fashion Technology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431381"/>
                  </a:ext>
                </a:extLst>
              </a:tr>
              <a:tr h="266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Graphic Design Technology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640024"/>
                  </a:ext>
                </a:extLst>
              </a:tr>
              <a:tr h="266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Visual Merchandising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170799"/>
                  </a:ext>
                </a:extLst>
              </a:tr>
              <a:tr h="266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18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3D Digital Game Art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1st January 2002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725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370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1097</Words>
  <Application>Microsoft Office PowerPoint</Application>
  <PresentationFormat>Widescreen</PresentationFormat>
  <Paragraphs>377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Aharoni</vt:lpstr>
      <vt:lpstr>Arial</vt:lpstr>
      <vt:lpstr>Arial Black</vt:lpstr>
      <vt:lpstr>Calibri</vt:lpstr>
      <vt:lpstr>Calibri Light</vt:lpstr>
      <vt:lpstr>Georgia Pro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Devesh Sharma</dc:creator>
  <cp:lastModifiedBy>Devesh Sharma</cp:lastModifiedBy>
  <cp:revision>239</cp:revision>
  <cp:lastPrinted>2023-06-27T12:18:12Z</cp:lastPrinted>
  <dcterms:created xsi:type="dcterms:W3CDTF">2023-06-26T07:21:17Z</dcterms:created>
  <dcterms:modified xsi:type="dcterms:W3CDTF">2023-11-01T04:55:06Z</dcterms:modified>
</cp:coreProperties>
</file>